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4" r:id="rId7"/>
    <p:sldId id="261" r:id="rId8"/>
    <p:sldId id="262" r:id="rId9"/>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14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337" autoAdjust="0"/>
  </p:normalViewPr>
  <p:slideViewPr>
    <p:cSldViewPr snapToGrid="0">
      <p:cViewPr>
        <p:scale>
          <a:sx n="80" d="100"/>
          <a:sy n="80" d="100"/>
        </p:scale>
        <p:origin x="48"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B8A80E-3CB6-47C8-A46D-8014A1C23C23}" type="doc">
      <dgm:prSet loTypeId="urn:microsoft.com/office/officeart/2005/8/layout/vList6" loCatId="list" qsTypeId="urn:microsoft.com/office/officeart/2005/8/quickstyle/simple5" qsCatId="simple" csTypeId="urn:microsoft.com/office/officeart/2005/8/colors/accent1_2" csCatId="accent1" phldr="1"/>
      <dgm:spPr/>
      <dgm:t>
        <a:bodyPr/>
        <a:lstStyle/>
        <a:p>
          <a:endParaRPr lang="pt-PT"/>
        </a:p>
      </dgm:t>
    </dgm:pt>
    <dgm:pt modelId="{B99D7B18-77AC-4237-9D46-514020F88357}">
      <dgm:prSet phldrT="[Texto]"/>
      <dgm:spPr/>
      <dgm:t>
        <a:bodyPr/>
        <a:lstStyle/>
        <a:p>
          <a:r>
            <a:rPr lang="pt-PT" dirty="0" err="1" smtClean="0"/>
            <a:t>Advanced</a:t>
          </a:r>
          <a:endParaRPr lang="pt-PT" dirty="0"/>
        </a:p>
      </dgm:t>
    </dgm:pt>
    <dgm:pt modelId="{50DE7A9A-5B2A-482B-AB24-3D754EC0BD0B}" type="parTrans" cxnId="{6D430FB0-64C8-425C-8944-CA2060D5ACCD}">
      <dgm:prSet/>
      <dgm:spPr/>
      <dgm:t>
        <a:bodyPr/>
        <a:lstStyle/>
        <a:p>
          <a:endParaRPr lang="pt-PT"/>
        </a:p>
      </dgm:t>
    </dgm:pt>
    <dgm:pt modelId="{CE3622A6-50B6-4456-9368-8DAB5168FB3F}" type="sibTrans" cxnId="{6D430FB0-64C8-425C-8944-CA2060D5ACCD}">
      <dgm:prSet/>
      <dgm:spPr/>
      <dgm:t>
        <a:bodyPr/>
        <a:lstStyle/>
        <a:p>
          <a:endParaRPr lang="pt-PT"/>
        </a:p>
      </dgm:t>
    </dgm:pt>
    <dgm:pt modelId="{57B0FDDE-ECCE-4BD9-907F-D58FB844A655}">
      <dgm:prSet phldrT="[Texto]" custT="1"/>
      <dgm:spPr/>
      <dgm:t>
        <a:bodyPr/>
        <a:lstStyle/>
        <a:p>
          <a:pPr>
            <a:lnSpc>
              <a:spcPct val="150000"/>
            </a:lnSpc>
          </a:pPr>
          <a:r>
            <a:rPr lang="pt-PT" sz="2400" dirty="0" err="1" smtClean="0"/>
            <a:t>Type</a:t>
          </a:r>
          <a:r>
            <a:rPr lang="pt-PT" sz="2400" dirty="0" smtClean="0"/>
            <a:t> </a:t>
          </a:r>
          <a:r>
            <a:rPr lang="pt-PT" sz="2400" dirty="0" err="1" smtClean="0"/>
            <a:t>of</a:t>
          </a:r>
          <a:r>
            <a:rPr lang="pt-PT" sz="2400" dirty="0" smtClean="0"/>
            <a:t> </a:t>
          </a:r>
          <a:r>
            <a:rPr lang="pt-PT" sz="2400" dirty="0" err="1" smtClean="0"/>
            <a:t>attacks</a:t>
          </a:r>
          <a:endParaRPr lang="pt-PT" sz="2400" dirty="0"/>
        </a:p>
      </dgm:t>
    </dgm:pt>
    <dgm:pt modelId="{71C6BEA2-3793-4752-A94F-03433D108769}" type="parTrans" cxnId="{AE47CFF9-909D-4CB1-B277-0A1E148240C5}">
      <dgm:prSet/>
      <dgm:spPr/>
      <dgm:t>
        <a:bodyPr/>
        <a:lstStyle/>
        <a:p>
          <a:endParaRPr lang="pt-PT"/>
        </a:p>
      </dgm:t>
    </dgm:pt>
    <dgm:pt modelId="{0B7D7768-94E7-459C-B694-59C972B0CF0A}" type="sibTrans" cxnId="{AE47CFF9-909D-4CB1-B277-0A1E148240C5}">
      <dgm:prSet/>
      <dgm:spPr/>
      <dgm:t>
        <a:bodyPr/>
        <a:lstStyle/>
        <a:p>
          <a:endParaRPr lang="pt-PT"/>
        </a:p>
      </dgm:t>
    </dgm:pt>
    <dgm:pt modelId="{0F0654C5-AB47-4F90-A505-4761343C8EF8}">
      <dgm:prSet phldrT="[Texto]" custT="1"/>
      <dgm:spPr/>
      <dgm:t>
        <a:bodyPr/>
        <a:lstStyle/>
        <a:p>
          <a:pPr>
            <a:lnSpc>
              <a:spcPct val="150000"/>
            </a:lnSpc>
          </a:pPr>
          <a:r>
            <a:rPr lang="pt-PT" sz="2400" dirty="0" err="1" smtClean="0"/>
            <a:t>Knowledge</a:t>
          </a:r>
          <a:endParaRPr lang="pt-PT" sz="2400" dirty="0"/>
        </a:p>
      </dgm:t>
    </dgm:pt>
    <dgm:pt modelId="{3167CAA8-1298-4D5B-85DB-D1E2037A27B9}" type="parTrans" cxnId="{463DC585-039D-453E-BB75-293706020A4C}">
      <dgm:prSet/>
      <dgm:spPr/>
      <dgm:t>
        <a:bodyPr/>
        <a:lstStyle/>
        <a:p>
          <a:endParaRPr lang="pt-PT"/>
        </a:p>
      </dgm:t>
    </dgm:pt>
    <dgm:pt modelId="{D3E5A1FD-E471-4399-A90B-EF98B4B2AD2F}" type="sibTrans" cxnId="{463DC585-039D-453E-BB75-293706020A4C}">
      <dgm:prSet/>
      <dgm:spPr/>
      <dgm:t>
        <a:bodyPr/>
        <a:lstStyle/>
        <a:p>
          <a:endParaRPr lang="pt-PT"/>
        </a:p>
      </dgm:t>
    </dgm:pt>
    <dgm:pt modelId="{727673F2-6E98-4A74-BED6-A43A0D808E19}" type="pres">
      <dgm:prSet presAssocID="{CAB8A80E-3CB6-47C8-A46D-8014A1C23C23}" presName="Name0" presStyleCnt="0">
        <dgm:presLayoutVars>
          <dgm:dir/>
          <dgm:animLvl val="lvl"/>
          <dgm:resizeHandles/>
        </dgm:presLayoutVars>
      </dgm:prSet>
      <dgm:spPr/>
      <dgm:t>
        <a:bodyPr/>
        <a:lstStyle/>
        <a:p>
          <a:endParaRPr lang="pt-PT"/>
        </a:p>
      </dgm:t>
    </dgm:pt>
    <dgm:pt modelId="{9610DD92-3950-4568-9FDD-9305B5628E52}" type="pres">
      <dgm:prSet presAssocID="{B99D7B18-77AC-4237-9D46-514020F88357}" presName="linNode" presStyleCnt="0"/>
      <dgm:spPr/>
      <dgm:t>
        <a:bodyPr/>
        <a:lstStyle/>
        <a:p>
          <a:endParaRPr lang="pt-PT"/>
        </a:p>
      </dgm:t>
    </dgm:pt>
    <dgm:pt modelId="{FA294B65-D7B1-4BFF-9C5A-6B72B3822BCB}" type="pres">
      <dgm:prSet presAssocID="{B99D7B18-77AC-4237-9D46-514020F88357}" presName="parentShp" presStyleLbl="node1" presStyleIdx="0" presStyleCnt="1">
        <dgm:presLayoutVars>
          <dgm:bulletEnabled val="1"/>
        </dgm:presLayoutVars>
      </dgm:prSet>
      <dgm:spPr/>
      <dgm:t>
        <a:bodyPr/>
        <a:lstStyle/>
        <a:p>
          <a:endParaRPr lang="pt-PT"/>
        </a:p>
      </dgm:t>
    </dgm:pt>
    <dgm:pt modelId="{0C9912F1-4DF7-4276-B916-DC4768C50F27}" type="pres">
      <dgm:prSet presAssocID="{B99D7B18-77AC-4237-9D46-514020F88357}" presName="childShp" presStyleLbl="bgAccFollowNode1" presStyleIdx="0" presStyleCnt="1">
        <dgm:presLayoutVars>
          <dgm:bulletEnabled val="1"/>
        </dgm:presLayoutVars>
      </dgm:prSet>
      <dgm:spPr/>
      <dgm:t>
        <a:bodyPr/>
        <a:lstStyle/>
        <a:p>
          <a:endParaRPr lang="pt-PT"/>
        </a:p>
      </dgm:t>
    </dgm:pt>
  </dgm:ptLst>
  <dgm:cxnLst>
    <dgm:cxn modelId="{AE47CFF9-909D-4CB1-B277-0A1E148240C5}" srcId="{B99D7B18-77AC-4237-9D46-514020F88357}" destId="{57B0FDDE-ECCE-4BD9-907F-D58FB844A655}" srcOrd="0" destOrd="0" parTransId="{71C6BEA2-3793-4752-A94F-03433D108769}" sibTransId="{0B7D7768-94E7-459C-B694-59C972B0CF0A}"/>
    <dgm:cxn modelId="{463DC585-039D-453E-BB75-293706020A4C}" srcId="{B99D7B18-77AC-4237-9D46-514020F88357}" destId="{0F0654C5-AB47-4F90-A505-4761343C8EF8}" srcOrd="1" destOrd="0" parTransId="{3167CAA8-1298-4D5B-85DB-D1E2037A27B9}" sibTransId="{D3E5A1FD-E471-4399-A90B-EF98B4B2AD2F}"/>
    <dgm:cxn modelId="{6D430FB0-64C8-425C-8944-CA2060D5ACCD}" srcId="{CAB8A80E-3CB6-47C8-A46D-8014A1C23C23}" destId="{B99D7B18-77AC-4237-9D46-514020F88357}" srcOrd="0" destOrd="0" parTransId="{50DE7A9A-5B2A-482B-AB24-3D754EC0BD0B}" sibTransId="{CE3622A6-50B6-4456-9368-8DAB5168FB3F}"/>
    <dgm:cxn modelId="{717E3762-21BF-4365-995B-8063887A7F00}" type="presOf" srcId="{B99D7B18-77AC-4237-9D46-514020F88357}" destId="{FA294B65-D7B1-4BFF-9C5A-6B72B3822BCB}" srcOrd="0" destOrd="0" presId="urn:microsoft.com/office/officeart/2005/8/layout/vList6"/>
    <dgm:cxn modelId="{0EC9CFEF-253E-4C49-8776-A07573E3F8A7}" type="presOf" srcId="{57B0FDDE-ECCE-4BD9-907F-D58FB844A655}" destId="{0C9912F1-4DF7-4276-B916-DC4768C50F27}" srcOrd="0" destOrd="0" presId="urn:microsoft.com/office/officeart/2005/8/layout/vList6"/>
    <dgm:cxn modelId="{22DAF487-2AD3-4A42-966F-905BEF5F897D}" type="presOf" srcId="{CAB8A80E-3CB6-47C8-A46D-8014A1C23C23}" destId="{727673F2-6E98-4A74-BED6-A43A0D808E19}" srcOrd="0" destOrd="0" presId="urn:microsoft.com/office/officeart/2005/8/layout/vList6"/>
    <dgm:cxn modelId="{CB2D4049-A4B4-4044-9651-BD6DBFDA7167}" type="presOf" srcId="{0F0654C5-AB47-4F90-A505-4761343C8EF8}" destId="{0C9912F1-4DF7-4276-B916-DC4768C50F27}" srcOrd="0" destOrd="1" presId="urn:microsoft.com/office/officeart/2005/8/layout/vList6"/>
    <dgm:cxn modelId="{02773E90-868B-4EC4-B16E-5EC0F78BDDF8}" type="presParOf" srcId="{727673F2-6E98-4A74-BED6-A43A0D808E19}" destId="{9610DD92-3950-4568-9FDD-9305B5628E52}" srcOrd="0" destOrd="0" presId="urn:microsoft.com/office/officeart/2005/8/layout/vList6"/>
    <dgm:cxn modelId="{B1BE6BD6-F789-4881-BC40-0647E7EDE3FD}" type="presParOf" srcId="{9610DD92-3950-4568-9FDD-9305B5628E52}" destId="{FA294B65-D7B1-4BFF-9C5A-6B72B3822BCB}" srcOrd="0" destOrd="0" presId="urn:microsoft.com/office/officeart/2005/8/layout/vList6"/>
    <dgm:cxn modelId="{87A9AC1E-AD7F-41F0-A7F8-BB026AF46AC5}" type="presParOf" srcId="{9610DD92-3950-4568-9FDD-9305B5628E52}" destId="{0C9912F1-4DF7-4276-B916-DC4768C50F27}" srcOrd="1" destOrd="0" presId="urn:microsoft.com/office/officeart/2005/8/layout/v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B8A80E-3CB6-47C8-A46D-8014A1C23C23}" type="doc">
      <dgm:prSet loTypeId="urn:microsoft.com/office/officeart/2005/8/layout/vList6" loCatId="list" qsTypeId="urn:microsoft.com/office/officeart/2005/8/quickstyle/simple5" qsCatId="simple" csTypeId="urn:microsoft.com/office/officeart/2005/8/colors/accent1_2" csCatId="accent1" phldr="1"/>
      <dgm:spPr/>
      <dgm:t>
        <a:bodyPr/>
        <a:lstStyle/>
        <a:p>
          <a:endParaRPr lang="pt-PT"/>
        </a:p>
      </dgm:t>
    </dgm:pt>
    <dgm:pt modelId="{9DBF624E-85F5-4A00-A830-E12C4B3A5D94}">
      <dgm:prSet phldrT="[Texto]" custT="1"/>
      <dgm:spPr/>
      <dgm:t>
        <a:bodyPr/>
        <a:lstStyle/>
        <a:p>
          <a:r>
            <a:rPr lang="pt-PT" sz="3600" dirty="0" err="1" smtClean="0"/>
            <a:t>Threat</a:t>
          </a:r>
          <a:endParaRPr lang="pt-PT" sz="3600" dirty="0"/>
        </a:p>
      </dgm:t>
    </dgm:pt>
    <dgm:pt modelId="{F183287D-A773-4B7A-AC4A-8B80BC8E698A}" type="parTrans" cxnId="{ACE33FC4-AA6C-410B-85E6-66D2D59B05A1}">
      <dgm:prSet/>
      <dgm:spPr/>
      <dgm:t>
        <a:bodyPr/>
        <a:lstStyle/>
        <a:p>
          <a:endParaRPr lang="pt-PT"/>
        </a:p>
      </dgm:t>
    </dgm:pt>
    <dgm:pt modelId="{5779E500-6C4F-407E-8576-2D800C227F47}" type="sibTrans" cxnId="{ACE33FC4-AA6C-410B-85E6-66D2D59B05A1}">
      <dgm:prSet/>
      <dgm:spPr/>
      <dgm:t>
        <a:bodyPr/>
        <a:lstStyle/>
        <a:p>
          <a:endParaRPr lang="pt-PT"/>
        </a:p>
      </dgm:t>
    </dgm:pt>
    <dgm:pt modelId="{54D49959-AC7B-4EFC-86CF-FF5017EF3129}">
      <dgm:prSet phldrT="[Texto]" custT="1"/>
      <dgm:spPr/>
      <dgm:t>
        <a:bodyPr/>
        <a:lstStyle/>
        <a:p>
          <a:pPr>
            <a:lnSpc>
              <a:spcPct val="150000"/>
            </a:lnSpc>
          </a:pPr>
          <a:r>
            <a:rPr lang="pt-PT" sz="2400" dirty="0" err="1" smtClean="0"/>
            <a:t>Has</a:t>
          </a:r>
          <a:r>
            <a:rPr lang="pt-PT" sz="2400" dirty="0" smtClean="0"/>
            <a:t> a motive</a:t>
          </a:r>
          <a:endParaRPr lang="pt-PT" sz="2400" dirty="0"/>
        </a:p>
      </dgm:t>
    </dgm:pt>
    <dgm:pt modelId="{02CDC1F4-6E99-436D-B6FE-02B88FCC6A66}" type="parTrans" cxnId="{E7C00A84-07AE-437F-BE9E-DE6557FF784E}">
      <dgm:prSet/>
      <dgm:spPr/>
      <dgm:t>
        <a:bodyPr/>
        <a:lstStyle/>
        <a:p>
          <a:endParaRPr lang="pt-PT"/>
        </a:p>
      </dgm:t>
    </dgm:pt>
    <dgm:pt modelId="{2C819E73-BBF9-4E53-95A2-DF9CB30E4098}" type="sibTrans" cxnId="{E7C00A84-07AE-437F-BE9E-DE6557FF784E}">
      <dgm:prSet/>
      <dgm:spPr/>
      <dgm:t>
        <a:bodyPr/>
        <a:lstStyle/>
        <a:p>
          <a:endParaRPr lang="pt-PT"/>
        </a:p>
      </dgm:t>
    </dgm:pt>
    <dgm:pt modelId="{34872398-1CCF-4C46-8B95-162D39C1363C}">
      <dgm:prSet phldrT="[Texto]" custT="1"/>
      <dgm:spPr/>
      <dgm:t>
        <a:bodyPr/>
        <a:lstStyle/>
        <a:p>
          <a:pPr>
            <a:lnSpc>
              <a:spcPct val="150000"/>
            </a:lnSpc>
          </a:pPr>
          <a:r>
            <a:rPr lang="pt-PT" sz="2400" dirty="0" err="1" smtClean="0"/>
            <a:t>Well</a:t>
          </a:r>
          <a:r>
            <a:rPr lang="pt-PT" sz="2400" dirty="0" smtClean="0"/>
            <a:t> </a:t>
          </a:r>
          <a:r>
            <a:rPr lang="pt-PT" sz="2400" dirty="0" err="1" smtClean="0"/>
            <a:t>funded</a:t>
          </a:r>
          <a:endParaRPr lang="pt-PT" sz="2400" dirty="0"/>
        </a:p>
      </dgm:t>
    </dgm:pt>
    <dgm:pt modelId="{6EB0BC47-1922-4CB3-8152-1B558C29B695}" type="parTrans" cxnId="{F5476A22-B23A-4310-9106-E853D720339D}">
      <dgm:prSet/>
      <dgm:spPr/>
      <dgm:t>
        <a:bodyPr/>
        <a:lstStyle/>
        <a:p>
          <a:endParaRPr lang="pt-PT"/>
        </a:p>
      </dgm:t>
    </dgm:pt>
    <dgm:pt modelId="{1102C655-9088-4538-9368-CD25D48FC303}" type="sibTrans" cxnId="{F5476A22-B23A-4310-9106-E853D720339D}">
      <dgm:prSet/>
      <dgm:spPr/>
      <dgm:t>
        <a:bodyPr/>
        <a:lstStyle/>
        <a:p>
          <a:endParaRPr lang="pt-PT"/>
        </a:p>
      </dgm:t>
    </dgm:pt>
    <dgm:pt modelId="{727673F2-6E98-4A74-BED6-A43A0D808E19}" type="pres">
      <dgm:prSet presAssocID="{CAB8A80E-3CB6-47C8-A46D-8014A1C23C23}" presName="Name0" presStyleCnt="0">
        <dgm:presLayoutVars>
          <dgm:dir/>
          <dgm:animLvl val="lvl"/>
          <dgm:resizeHandles/>
        </dgm:presLayoutVars>
      </dgm:prSet>
      <dgm:spPr/>
      <dgm:t>
        <a:bodyPr/>
        <a:lstStyle/>
        <a:p>
          <a:endParaRPr lang="pt-PT"/>
        </a:p>
      </dgm:t>
    </dgm:pt>
    <dgm:pt modelId="{3682931A-0F04-4A08-9E03-C95348604765}" type="pres">
      <dgm:prSet presAssocID="{9DBF624E-85F5-4A00-A830-E12C4B3A5D94}" presName="linNode" presStyleCnt="0"/>
      <dgm:spPr/>
      <dgm:t>
        <a:bodyPr/>
        <a:lstStyle/>
        <a:p>
          <a:endParaRPr lang="pt-PT"/>
        </a:p>
      </dgm:t>
    </dgm:pt>
    <dgm:pt modelId="{0C83C255-67B1-4F28-AEE5-604E0E11AFE8}" type="pres">
      <dgm:prSet presAssocID="{9DBF624E-85F5-4A00-A830-E12C4B3A5D94}" presName="parentShp" presStyleLbl="node1" presStyleIdx="0" presStyleCnt="1" custLinFactNeighborX="-2739" custLinFactNeighborY="-4678">
        <dgm:presLayoutVars>
          <dgm:bulletEnabled val="1"/>
        </dgm:presLayoutVars>
      </dgm:prSet>
      <dgm:spPr/>
      <dgm:t>
        <a:bodyPr/>
        <a:lstStyle/>
        <a:p>
          <a:endParaRPr lang="pt-PT"/>
        </a:p>
      </dgm:t>
    </dgm:pt>
    <dgm:pt modelId="{782696B6-3548-43EF-A64C-CEA6B1E14E81}" type="pres">
      <dgm:prSet presAssocID="{9DBF624E-85F5-4A00-A830-E12C4B3A5D94}" presName="childShp" presStyleLbl="bgAccFollowNode1" presStyleIdx="0" presStyleCnt="1" custLinFactNeighborX="5168" custLinFactNeighborY="10444">
        <dgm:presLayoutVars>
          <dgm:bulletEnabled val="1"/>
        </dgm:presLayoutVars>
      </dgm:prSet>
      <dgm:spPr/>
      <dgm:t>
        <a:bodyPr/>
        <a:lstStyle/>
        <a:p>
          <a:endParaRPr lang="pt-PT"/>
        </a:p>
      </dgm:t>
    </dgm:pt>
  </dgm:ptLst>
  <dgm:cxnLst>
    <dgm:cxn modelId="{1ACE60EC-9BA5-4823-83DA-10AC37C2318F}" type="presOf" srcId="{CAB8A80E-3CB6-47C8-A46D-8014A1C23C23}" destId="{727673F2-6E98-4A74-BED6-A43A0D808E19}" srcOrd="0" destOrd="0" presId="urn:microsoft.com/office/officeart/2005/8/layout/vList6"/>
    <dgm:cxn modelId="{5B5C168F-A4DA-4280-8EBB-31E595016E56}" type="presOf" srcId="{34872398-1CCF-4C46-8B95-162D39C1363C}" destId="{782696B6-3548-43EF-A64C-CEA6B1E14E81}" srcOrd="0" destOrd="1" presId="urn:microsoft.com/office/officeart/2005/8/layout/vList6"/>
    <dgm:cxn modelId="{ACE33FC4-AA6C-410B-85E6-66D2D59B05A1}" srcId="{CAB8A80E-3CB6-47C8-A46D-8014A1C23C23}" destId="{9DBF624E-85F5-4A00-A830-E12C4B3A5D94}" srcOrd="0" destOrd="0" parTransId="{F183287D-A773-4B7A-AC4A-8B80BC8E698A}" sibTransId="{5779E500-6C4F-407E-8576-2D800C227F47}"/>
    <dgm:cxn modelId="{E7C00A84-07AE-437F-BE9E-DE6557FF784E}" srcId="{9DBF624E-85F5-4A00-A830-E12C4B3A5D94}" destId="{54D49959-AC7B-4EFC-86CF-FF5017EF3129}" srcOrd="0" destOrd="0" parTransId="{02CDC1F4-6E99-436D-B6FE-02B88FCC6A66}" sibTransId="{2C819E73-BBF9-4E53-95A2-DF9CB30E4098}"/>
    <dgm:cxn modelId="{F5476A22-B23A-4310-9106-E853D720339D}" srcId="{9DBF624E-85F5-4A00-A830-E12C4B3A5D94}" destId="{34872398-1CCF-4C46-8B95-162D39C1363C}" srcOrd="1" destOrd="0" parTransId="{6EB0BC47-1922-4CB3-8152-1B558C29B695}" sibTransId="{1102C655-9088-4538-9368-CD25D48FC303}"/>
    <dgm:cxn modelId="{B8567657-00AB-4139-9394-4288C1648F1D}" type="presOf" srcId="{9DBF624E-85F5-4A00-A830-E12C4B3A5D94}" destId="{0C83C255-67B1-4F28-AEE5-604E0E11AFE8}" srcOrd="0" destOrd="0" presId="urn:microsoft.com/office/officeart/2005/8/layout/vList6"/>
    <dgm:cxn modelId="{2782D56C-FACC-476D-B80E-A7D5D80435E5}" type="presOf" srcId="{54D49959-AC7B-4EFC-86CF-FF5017EF3129}" destId="{782696B6-3548-43EF-A64C-CEA6B1E14E81}" srcOrd="0" destOrd="0" presId="urn:microsoft.com/office/officeart/2005/8/layout/vList6"/>
    <dgm:cxn modelId="{58ECDFA6-4505-4FCE-97E2-2AE4804609F6}" type="presParOf" srcId="{727673F2-6E98-4A74-BED6-A43A0D808E19}" destId="{3682931A-0F04-4A08-9E03-C95348604765}" srcOrd="0" destOrd="0" presId="urn:microsoft.com/office/officeart/2005/8/layout/vList6"/>
    <dgm:cxn modelId="{0174C07D-5248-4C50-A83F-F7BE7924C646}" type="presParOf" srcId="{3682931A-0F04-4A08-9E03-C95348604765}" destId="{0C83C255-67B1-4F28-AEE5-604E0E11AFE8}" srcOrd="0" destOrd="0" presId="urn:microsoft.com/office/officeart/2005/8/layout/vList6"/>
    <dgm:cxn modelId="{83EFD89A-54F5-41AB-B99C-E554BB5F545A}" type="presParOf" srcId="{3682931A-0F04-4A08-9E03-C95348604765}" destId="{782696B6-3548-43EF-A64C-CEA6B1E14E81}" srcOrd="1" destOrd="0" presId="urn:microsoft.com/office/officeart/2005/8/layout/vList6"/>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AB8A80E-3CB6-47C8-A46D-8014A1C23C23}" type="doc">
      <dgm:prSet loTypeId="urn:microsoft.com/office/officeart/2005/8/layout/vList6" loCatId="list" qsTypeId="urn:microsoft.com/office/officeart/2005/8/quickstyle/simple5" qsCatId="simple" csTypeId="urn:microsoft.com/office/officeart/2005/8/colors/accent1_2" csCatId="accent1" phldr="1"/>
      <dgm:spPr/>
      <dgm:t>
        <a:bodyPr/>
        <a:lstStyle/>
        <a:p>
          <a:endParaRPr lang="pt-PT"/>
        </a:p>
      </dgm:t>
    </dgm:pt>
    <dgm:pt modelId="{32DC8D10-32F3-440D-B187-A13A1D3E8001}">
      <dgm:prSet phldrT="[Texto]"/>
      <dgm:spPr/>
      <dgm:t>
        <a:bodyPr/>
        <a:lstStyle/>
        <a:p>
          <a:r>
            <a:rPr lang="pt-PT" dirty="0" err="1" smtClean="0"/>
            <a:t>Persistent</a:t>
          </a:r>
          <a:endParaRPr lang="pt-PT" dirty="0"/>
        </a:p>
      </dgm:t>
    </dgm:pt>
    <dgm:pt modelId="{4893CAE4-6E64-440A-BDF9-CEBE0A577175}" type="parTrans" cxnId="{6DB97128-0027-4054-859A-2351E7E61D50}">
      <dgm:prSet/>
      <dgm:spPr/>
      <dgm:t>
        <a:bodyPr/>
        <a:lstStyle/>
        <a:p>
          <a:endParaRPr lang="pt-PT"/>
        </a:p>
      </dgm:t>
    </dgm:pt>
    <dgm:pt modelId="{C145E2AA-9E1E-4D89-A60A-D506D6888B70}" type="sibTrans" cxnId="{6DB97128-0027-4054-859A-2351E7E61D50}">
      <dgm:prSet/>
      <dgm:spPr/>
      <dgm:t>
        <a:bodyPr/>
        <a:lstStyle/>
        <a:p>
          <a:endParaRPr lang="pt-PT"/>
        </a:p>
      </dgm:t>
    </dgm:pt>
    <dgm:pt modelId="{A36F3C20-1F5D-4F6A-9916-01E7EA5C9AF7}">
      <dgm:prSet phldrT="[Texto]" custT="1"/>
      <dgm:spPr/>
      <dgm:t>
        <a:bodyPr/>
        <a:lstStyle/>
        <a:p>
          <a:pPr>
            <a:lnSpc>
              <a:spcPct val="150000"/>
            </a:lnSpc>
          </a:pPr>
          <a:r>
            <a:rPr lang="pt-PT" sz="2400" dirty="0" err="1" smtClean="0"/>
            <a:t>Keep</a:t>
          </a:r>
          <a:r>
            <a:rPr lang="pt-PT" sz="2400" dirty="0" smtClean="0"/>
            <a:t> </a:t>
          </a:r>
          <a:r>
            <a:rPr lang="pt-PT" sz="2400" dirty="0" err="1" smtClean="0"/>
            <a:t>trying</a:t>
          </a:r>
          <a:endParaRPr lang="pt-PT" sz="2400" dirty="0"/>
        </a:p>
      </dgm:t>
    </dgm:pt>
    <dgm:pt modelId="{B6BC18AA-0454-4F28-B2C0-6EDAE3AA0F0E}" type="parTrans" cxnId="{23FD61D4-46D2-41AB-8B47-D60C3DA2C8FA}">
      <dgm:prSet/>
      <dgm:spPr/>
      <dgm:t>
        <a:bodyPr/>
        <a:lstStyle/>
        <a:p>
          <a:endParaRPr lang="pt-PT"/>
        </a:p>
      </dgm:t>
    </dgm:pt>
    <dgm:pt modelId="{840A1D96-A1BA-4BC5-84DF-E57C0DA8EF75}" type="sibTrans" cxnId="{23FD61D4-46D2-41AB-8B47-D60C3DA2C8FA}">
      <dgm:prSet/>
      <dgm:spPr/>
      <dgm:t>
        <a:bodyPr/>
        <a:lstStyle/>
        <a:p>
          <a:endParaRPr lang="pt-PT"/>
        </a:p>
      </dgm:t>
    </dgm:pt>
    <dgm:pt modelId="{FF208C89-7A68-4753-8DF5-5089E3290B24}">
      <dgm:prSet phldrT="[Texto]" custT="1"/>
      <dgm:spPr/>
      <dgm:t>
        <a:bodyPr/>
        <a:lstStyle/>
        <a:p>
          <a:pPr>
            <a:lnSpc>
              <a:spcPct val="150000"/>
            </a:lnSpc>
          </a:pPr>
          <a:r>
            <a:rPr lang="pt-PT" sz="2400" dirty="0" err="1" smtClean="0"/>
            <a:t>Patient</a:t>
          </a:r>
          <a:endParaRPr lang="pt-PT" sz="2400" dirty="0"/>
        </a:p>
      </dgm:t>
    </dgm:pt>
    <dgm:pt modelId="{B4B76641-4E5E-4DB5-ADB5-46ACB34B251D}" type="parTrans" cxnId="{864DB3B6-768D-47C8-93E7-27B5E2CEF57A}">
      <dgm:prSet/>
      <dgm:spPr/>
      <dgm:t>
        <a:bodyPr/>
        <a:lstStyle/>
        <a:p>
          <a:endParaRPr lang="pt-PT"/>
        </a:p>
      </dgm:t>
    </dgm:pt>
    <dgm:pt modelId="{DF0B6309-805C-4BF6-AA55-C46E59D3619F}" type="sibTrans" cxnId="{864DB3B6-768D-47C8-93E7-27B5E2CEF57A}">
      <dgm:prSet/>
      <dgm:spPr/>
      <dgm:t>
        <a:bodyPr/>
        <a:lstStyle/>
        <a:p>
          <a:endParaRPr lang="pt-PT"/>
        </a:p>
      </dgm:t>
    </dgm:pt>
    <dgm:pt modelId="{727673F2-6E98-4A74-BED6-A43A0D808E19}" type="pres">
      <dgm:prSet presAssocID="{CAB8A80E-3CB6-47C8-A46D-8014A1C23C23}" presName="Name0" presStyleCnt="0">
        <dgm:presLayoutVars>
          <dgm:dir/>
          <dgm:animLvl val="lvl"/>
          <dgm:resizeHandles/>
        </dgm:presLayoutVars>
      </dgm:prSet>
      <dgm:spPr/>
      <dgm:t>
        <a:bodyPr/>
        <a:lstStyle/>
        <a:p>
          <a:endParaRPr lang="pt-PT"/>
        </a:p>
      </dgm:t>
    </dgm:pt>
    <dgm:pt modelId="{4CDE752C-14B9-41EB-8CFC-D50307E54127}" type="pres">
      <dgm:prSet presAssocID="{32DC8D10-32F3-440D-B187-A13A1D3E8001}" presName="linNode" presStyleCnt="0"/>
      <dgm:spPr/>
      <dgm:t>
        <a:bodyPr/>
        <a:lstStyle/>
        <a:p>
          <a:endParaRPr lang="pt-PT"/>
        </a:p>
      </dgm:t>
    </dgm:pt>
    <dgm:pt modelId="{95714E2A-F1CC-40B6-8FC1-FDE6A12BB5AF}" type="pres">
      <dgm:prSet presAssocID="{32DC8D10-32F3-440D-B187-A13A1D3E8001}" presName="parentShp" presStyleLbl="node1" presStyleIdx="0" presStyleCnt="1">
        <dgm:presLayoutVars>
          <dgm:bulletEnabled val="1"/>
        </dgm:presLayoutVars>
      </dgm:prSet>
      <dgm:spPr/>
      <dgm:t>
        <a:bodyPr/>
        <a:lstStyle/>
        <a:p>
          <a:endParaRPr lang="pt-PT"/>
        </a:p>
      </dgm:t>
    </dgm:pt>
    <dgm:pt modelId="{09A46466-E2FC-4E88-9BE2-44BE243B5057}" type="pres">
      <dgm:prSet presAssocID="{32DC8D10-32F3-440D-B187-A13A1D3E8001}" presName="childShp" presStyleLbl="bgAccFollowNode1" presStyleIdx="0" presStyleCnt="1">
        <dgm:presLayoutVars>
          <dgm:bulletEnabled val="1"/>
        </dgm:presLayoutVars>
      </dgm:prSet>
      <dgm:spPr/>
      <dgm:t>
        <a:bodyPr/>
        <a:lstStyle/>
        <a:p>
          <a:endParaRPr lang="pt-PT"/>
        </a:p>
      </dgm:t>
    </dgm:pt>
  </dgm:ptLst>
  <dgm:cxnLst>
    <dgm:cxn modelId="{23FD61D4-46D2-41AB-8B47-D60C3DA2C8FA}" srcId="{32DC8D10-32F3-440D-B187-A13A1D3E8001}" destId="{A36F3C20-1F5D-4F6A-9916-01E7EA5C9AF7}" srcOrd="0" destOrd="0" parTransId="{B6BC18AA-0454-4F28-B2C0-6EDAE3AA0F0E}" sibTransId="{840A1D96-A1BA-4BC5-84DF-E57C0DA8EF75}"/>
    <dgm:cxn modelId="{F0F13E0A-053A-4F12-A18B-1A6BC7137938}" type="presOf" srcId="{32DC8D10-32F3-440D-B187-A13A1D3E8001}" destId="{95714E2A-F1CC-40B6-8FC1-FDE6A12BB5AF}" srcOrd="0" destOrd="0" presId="urn:microsoft.com/office/officeart/2005/8/layout/vList6"/>
    <dgm:cxn modelId="{6E3F95E9-4954-4F83-947E-D5A4F6D0EDF4}" type="presOf" srcId="{CAB8A80E-3CB6-47C8-A46D-8014A1C23C23}" destId="{727673F2-6E98-4A74-BED6-A43A0D808E19}" srcOrd="0" destOrd="0" presId="urn:microsoft.com/office/officeart/2005/8/layout/vList6"/>
    <dgm:cxn modelId="{864DB3B6-768D-47C8-93E7-27B5E2CEF57A}" srcId="{32DC8D10-32F3-440D-B187-A13A1D3E8001}" destId="{FF208C89-7A68-4753-8DF5-5089E3290B24}" srcOrd="1" destOrd="0" parTransId="{B4B76641-4E5E-4DB5-ADB5-46ACB34B251D}" sibTransId="{DF0B6309-805C-4BF6-AA55-C46E59D3619F}"/>
    <dgm:cxn modelId="{E5413E1B-6F63-4FE1-89F7-1F23F931F81C}" type="presOf" srcId="{FF208C89-7A68-4753-8DF5-5089E3290B24}" destId="{09A46466-E2FC-4E88-9BE2-44BE243B5057}" srcOrd="0" destOrd="1" presId="urn:microsoft.com/office/officeart/2005/8/layout/vList6"/>
    <dgm:cxn modelId="{6DB97128-0027-4054-859A-2351E7E61D50}" srcId="{CAB8A80E-3CB6-47C8-A46D-8014A1C23C23}" destId="{32DC8D10-32F3-440D-B187-A13A1D3E8001}" srcOrd="0" destOrd="0" parTransId="{4893CAE4-6E64-440A-BDF9-CEBE0A577175}" sibTransId="{C145E2AA-9E1E-4D89-A60A-D506D6888B70}"/>
    <dgm:cxn modelId="{03481ED0-3E64-41C5-8942-476E5380D8D7}" type="presOf" srcId="{A36F3C20-1F5D-4F6A-9916-01E7EA5C9AF7}" destId="{09A46466-E2FC-4E88-9BE2-44BE243B5057}" srcOrd="0" destOrd="0" presId="urn:microsoft.com/office/officeart/2005/8/layout/vList6"/>
    <dgm:cxn modelId="{AE540530-88E9-48AA-8FC7-5B030F322802}" type="presParOf" srcId="{727673F2-6E98-4A74-BED6-A43A0D808E19}" destId="{4CDE752C-14B9-41EB-8CFC-D50307E54127}" srcOrd="0" destOrd="0" presId="urn:microsoft.com/office/officeart/2005/8/layout/vList6"/>
    <dgm:cxn modelId="{DC015C35-90B7-4B48-8386-855264830BC4}" type="presParOf" srcId="{4CDE752C-14B9-41EB-8CFC-D50307E54127}" destId="{95714E2A-F1CC-40B6-8FC1-FDE6A12BB5AF}" srcOrd="0" destOrd="0" presId="urn:microsoft.com/office/officeart/2005/8/layout/vList6"/>
    <dgm:cxn modelId="{1DBA51EC-C8E5-43A0-B421-2D26EEFA1430}" type="presParOf" srcId="{4CDE752C-14B9-41EB-8CFC-D50307E54127}" destId="{09A46466-E2FC-4E88-9BE2-44BE243B5057}" srcOrd="1" destOrd="0" presId="urn:microsoft.com/office/officeart/2005/8/layout/vList6"/>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9912F1-4DF7-4276-B916-DC4768C50F27}">
      <dsp:nvSpPr>
        <dsp:cNvPr id="0" name=""/>
        <dsp:cNvSpPr/>
      </dsp:nvSpPr>
      <dsp:spPr>
        <a:xfrm>
          <a:off x="2543047" y="703"/>
          <a:ext cx="3814572" cy="1438772"/>
        </a:xfrm>
        <a:prstGeom prst="rightArrow">
          <a:avLst>
            <a:gd name="adj1" fmla="val 75000"/>
            <a:gd name="adj2" fmla="val 50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150000"/>
            </a:lnSpc>
            <a:spcBef>
              <a:spcPct val="0"/>
            </a:spcBef>
            <a:spcAft>
              <a:spcPct val="15000"/>
            </a:spcAft>
            <a:buChar char="••"/>
          </a:pPr>
          <a:r>
            <a:rPr lang="pt-PT" sz="2400" kern="1200" dirty="0" err="1" smtClean="0"/>
            <a:t>Type</a:t>
          </a:r>
          <a:r>
            <a:rPr lang="pt-PT" sz="2400" kern="1200" dirty="0" smtClean="0"/>
            <a:t> </a:t>
          </a:r>
          <a:r>
            <a:rPr lang="pt-PT" sz="2400" kern="1200" dirty="0" err="1" smtClean="0"/>
            <a:t>of</a:t>
          </a:r>
          <a:r>
            <a:rPr lang="pt-PT" sz="2400" kern="1200" dirty="0" smtClean="0"/>
            <a:t> </a:t>
          </a:r>
          <a:r>
            <a:rPr lang="pt-PT" sz="2400" kern="1200" dirty="0" err="1" smtClean="0"/>
            <a:t>attacks</a:t>
          </a:r>
          <a:endParaRPr lang="pt-PT" sz="2400" kern="1200" dirty="0"/>
        </a:p>
        <a:p>
          <a:pPr marL="228600" lvl="1" indent="-228600" algn="l" defTabSz="1066800">
            <a:lnSpc>
              <a:spcPct val="150000"/>
            </a:lnSpc>
            <a:spcBef>
              <a:spcPct val="0"/>
            </a:spcBef>
            <a:spcAft>
              <a:spcPct val="15000"/>
            </a:spcAft>
            <a:buChar char="••"/>
          </a:pPr>
          <a:r>
            <a:rPr lang="pt-PT" sz="2400" kern="1200" dirty="0" err="1" smtClean="0"/>
            <a:t>Knowledge</a:t>
          </a:r>
          <a:endParaRPr lang="pt-PT" sz="2400" kern="1200" dirty="0"/>
        </a:p>
      </dsp:txBody>
      <dsp:txXfrm>
        <a:off x="2543047" y="180550"/>
        <a:ext cx="3275033" cy="1079079"/>
      </dsp:txXfrm>
    </dsp:sp>
    <dsp:sp modelId="{FA294B65-D7B1-4BFF-9C5A-6B72B3822BCB}">
      <dsp:nvSpPr>
        <dsp:cNvPr id="0" name=""/>
        <dsp:cNvSpPr/>
      </dsp:nvSpPr>
      <dsp:spPr>
        <a:xfrm>
          <a:off x="0" y="703"/>
          <a:ext cx="2543048" cy="1438772"/>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44780" tIns="72390" rIns="144780" bIns="72390" numCol="1" spcCol="1270" anchor="ctr" anchorCtr="0">
          <a:noAutofit/>
        </a:bodyPr>
        <a:lstStyle/>
        <a:p>
          <a:pPr lvl="0" algn="ctr" defTabSz="1689100">
            <a:lnSpc>
              <a:spcPct val="90000"/>
            </a:lnSpc>
            <a:spcBef>
              <a:spcPct val="0"/>
            </a:spcBef>
            <a:spcAft>
              <a:spcPct val="35000"/>
            </a:spcAft>
          </a:pPr>
          <a:r>
            <a:rPr lang="pt-PT" sz="3800" kern="1200" dirty="0" err="1" smtClean="0"/>
            <a:t>Advanced</a:t>
          </a:r>
          <a:endParaRPr lang="pt-PT" sz="3800" kern="1200" dirty="0"/>
        </a:p>
      </dsp:txBody>
      <dsp:txXfrm>
        <a:off x="70235" y="70938"/>
        <a:ext cx="2402578" cy="12983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696B6-3548-43EF-A64C-CEA6B1E14E81}">
      <dsp:nvSpPr>
        <dsp:cNvPr id="0" name=""/>
        <dsp:cNvSpPr/>
      </dsp:nvSpPr>
      <dsp:spPr>
        <a:xfrm>
          <a:off x="2546916" y="1418"/>
          <a:ext cx="3820375" cy="1450975"/>
        </a:xfrm>
        <a:prstGeom prst="rightArrow">
          <a:avLst>
            <a:gd name="adj1" fmla="val 75000"/>
            <a:gd name="adj2" fmla="val 50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150000"/>
            </a:lnSpc>
            <a:spcBef>
              <a:spcPct val="0"/>
            </a:spcBef>
            <a:spcAft>
              <a:spcPct val="15000"/>
            </a:spcAft>
            <a:buChar char="••"/>
          </a:pPr>
          <a:r>
            <a:rPr lang="pt-PT" sz="2400" kern="1200" dirty="0" err="1" smtClean="0"/>
            <a:t>Has</a:t>
          </a:r>
          <a:r>
            <a:rPr lang="pt-PT" sz="2400" kern="1200" dirty="0" smtClean="0"/>
            <a:t> a motive</a:t>
          </a:r>
          <a:endParaRPr lang="pt-PT" sz="2400" kern="1200" dirty="0"/>
        </a:p>
        <a:p>
          <a:pPr marL="228600" lvl="1" indent="-228600" algn="l" defTabSz="1066800">
            <a:lnSpc>
              <a:spcPct val="150000"/>
            </a:lnSpc>
            <a:spcBef>
              <a:spcPct val="0"/>
            </a:spcBef>
            <a:spcAft>
              <a:spcPct val="15000"/>
            </a:spcAft>
            <a:buChar char="••"/>
          </a:pPr>
          <a:r>
            <a:rPr lang="pt-PT" sz="2400" kern="1200" dirty="0" err="1" smtClean="0"/>
            <a:t>Well</a:t>
          </a:r>
          <a:r>
            <a:rPr lang="pt-PT" sz="2400" kern="1200" dirty="0" smtClean="0"/>
            <a:t> </a:t>
          </a:r>
          <a:r>
            <a:rPr lang="pt-PT" sz="2400" kern="1200" dirty="0" err="1" smtClean="0"/>
            <a:t>funded</a:t>
          </a:r>
          <a:endParaRPr lang="pt-PT" sz="2400" kern="1200" dirty="0"/>
        </a:p>
      </dsp:txBody>
      <dsp:txXfrm>
        <a:off x="2546916" y="182790"/>
        <a:ext cx="3276259" cy="1088231"/>
      </dsp:txXfrm>
    </dsp:sp>
    <dsp:sp modelId="{0C83C255-67B1-4F28-AEE5-604E0E11AFE8}">
      <dsp:nvSpPr>
        <dsp:cNvPr id="0" name=""/>
        <dsp:cNvSpPr/>
      </dsp:nvSpPr>
      <dsp:spPr>
        <a:xfrm>
          <a:off x="0" y="0"/>
          <a:ext cx="2546916" cy="1450975"/>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37160" tIns="68580" rIns="137160" bIns="68580" numCol="1" spcCol="1270" anchor="ctr" anchorCtr="0">
          <a:noAutofit/>
        </a:bodyPr>
        <a:lstStyle/>
        <a:p>
          <a:pPr lvl="0" algn="ctr" defTabSz="1600200">
            <a:lnSpc>
              <a:spcPct val="90000"/>
            </a:lnSpc>
            <a:spcBef>
              <a:spcPct val="0"/>
            </a:spcBef>
            <a:spcAft>
              <a:spcPct val="35000"/>
            </a:spcAft>
          </a:pPr>
          <a:r>
            <a:rPr lang="pt-PT" sz="3600" kern="1200" dirty="0" err="1" smtClean="0"/>
            <a:t>Threat</a:t>
          </a:r>
          <a:endParaRPr lang="pt-PT" sz="3600" kern="1200" dirty="0"/>
        </a:p>
      </dsp:txBody>
      <dsp:txXfrm>
        <a:off x="70831" y="70831"/>
        <a:ext cx="2405254" cy="13093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A46466-E2FC-4E88-9BE2-44BE243B5057}">
      <dsp:nvSpPr>
        <dsp:cNvPr id="0" name=""/>
        <dsp:cNvSpPr/>
      </dsp:nvSpPr>
      <dsp:spPr>
        <a:xfrm>
          <a:off x="2543047" y="674"/>
          <a:ext cx="3814572" cy="1379142"/>
        </a:xfrm>
        <a:prstGeom prst="rightArrow">
          <a:avLst>
            <a:gd name="adj1" fmla="val 75000"/>
            <a:gd name="adj2" fmla="val 50000"/>
          </a:avLst>
        </a:prstGeom>
        <a:solidFill>
          <a:schemeClr val="accent1">
            <a:alpha val="90000"/>
            <a:tint val="40000"/>
            <a:hueOff val="0"/>
            <a:satOff val="0"/>
            <a:lumOff val="0"/>
            <a:alphaOff val="0"/>
          </a:schemeClr>
        </a:solidFill>
        <a:ln w="12700"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150000"/>
            </a:lnSpc>
            <a:spcBef>
              <a:spcPct val="0"/>
            </a:spcBef>
            <a:spcAft>
              <a:spcPct val="15000"/>
            </a:spcAft>
            <a:buChar char="••"/>
          </a:pPr>
          <a:r>
            <a:rPr lang="pt-PT" sz="2400" kern="1200" dirty="0" err="1" smtClean="0"/>
            <a:t>Keep</a:t>
          </a:r>
          <a:r>
            <a:rPr lang="pt-PT" sz="2400" kern="1200" dirty="0" smtClean="0"/>
            <a:t> </a:t>
          </a:r>
          <a:r>
            <a:rPr lang="pt-PT" sz="2400" kern="1200" dirty="0" err="1" smtClean="0"/>
            <a:t>trying</a:t>
          </a:r>
          <a:endParaRPr lang="pt-PT" sz="2400" kern="1200" dirty="0"/>
        </a:p>
        <a:p>
          <a:pPr marL="228600" lvl="1" indent="-228600" algn="l" defTabSz="1066800">
            <a:lnSpc>
              <a:spcPct val="150000"/>
            </a:lnSpc>
            <a:spcBef>
              <a:spcPct val="0"/>
            </a:spcBef>
            <a:spcAft>
              <a:spcPct val="15000"/>
            </a:spcAft>
            <a:buChar char="••"/>
          </a:pPr>
          <a:r>
            <a:rPr lang="pt-PT" sz="2400" kern="1200" dirty="0" err="1" smtClean="0"/>
            <a:t>Patient</a:t>
          </a:r>
          <a:endParaRPr lang="pt-PT" sz="2400" kern="1200" dirty="0"/>
        </a:p>
      </dsp:txBody>
      <dsp:txXfrm>
        <a:off x="2543047" y="173067"/>
        <a:ext cx="3297394" cy="1034356"/>
      </dsp:txXfrm>
    </dsp:sp>
    <dsp:sp modelId="{95714E2A-F1CC-40B6-8FC1-FDE6A12BB5AF}">
      <dsp:nvSpPr>
        <dsp:cNvPr id="0" name=""/>
        <dsp:cNvSpPr/>
      </dsp:nvSpPr>
      <dsp:spPr>
        <a:xfrm>
          <a:off x="0" y="674"/>
          <a:ext cx="2543048" cy="1379142"/>
        </a:xfrm>
        <a:prstGeom prst="roundRect">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40970" tIns="70485" rIns="140970" bIns="70485" numCol="1" spcCol="1270" anchor="ctr" anchorCtr="0">
          <a:noAutofit/>
        </a:bodyPr>
        <a:lstStyle/>
        <a:p>
          <a:pPr lvl="0" algn="ctr" defTabSz="1644650">
            <a:lnSpc>
              <a:spcPct val="90000"/>
            </a:lnSpc>
            <a:spcBef>
              <a:spcPct val="0"/>
            </a:spcBef>
            <a:spcAft>
              <a:spcPct val="35000"/>
            </a:spcAft>
          </a:pPr>
          <a:r>
            <a:rPr lang="pt-PT" sz="3700" kern="1200" dirty="0" err="1" smtClean="0"/>
            <a:t>Persistent</a:t>
          </a:r>
          <a:endParaRPr lang="pt-PT" sz="3700" kern="1200" dirty="0"/>
        </a:p>
      </dsp:txBody>
      <dsp:txXfrm>
        <a:off x="67324" y="67998"/>
        <a:ext cx="2408400" cy="1244494"/>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0F2CD9-5A41-4A73-AAAA-25E55F106469}" type="datetimeFigureOut">
              <a:rPr lang="pt-PT" smtClean="0"/>
              <a:t>11/01/2023</a:t>
            </a:fld>
            <a:endParaRPr lang="pt-PT"/>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pt-PT"/>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2EC4E9-8C30-4DE0-B2A3-1F6A85557ADC}" type="slidenum">
              <a:rPr lang="pt-PT" smtClean="0"/>
              <a:t>‹nº›</a:t>
            </a:fld>
            <a:endParaRPr lang="pt-PT"/>
          </a:p>
        </p:txBody>
      </p:sp>
    </p:spTree>
    <p:extLst>
      <p:ext uri="{BB962C8B-B14F-4D97-AF65-F5344CB8AC3E}">
        <p14:creationId xmlns:p14="http://schemas.microsoft.com/office/powerpoint/2010/main" val="3705616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en-US" dirty="0" smtClean="0"/>
              <a:t>For today's presentation, we're going to discuss Advanced Persistent Threats (or APT's, for short). We'll be using </a:t>
            </a:r>
            <a:r>
              <a:rPr lang="en-US" dirty="0" err="1" smtClean="0"/>
              <a:t>CrowdStrike</a:t>
            </a:r>
            <a:r>
              <a:rPr lang="en-US" dirty="0" smtClean="0"/>
              <a:t> as our main source of information, since it is a trusting source in threat investigation. </a:t>
            </a:r>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1</a:t>
            </a:fld>
            <a:endParaRPr lang="pt-PT"/>
          </a:p>
        </p:txBody>
      </p:sp>
    </p:spTree>
    <p:extLst>
      <p:ext uri="{BB962C8B-B14F-4D97-AF65-F5344CB8AC3E}">
        <p14:creationId xmlns:p14="http://schemas.microsoft.com/office/powerpoint/2010/main" val="3501417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en-US" dirty="0" smtClean="0"/>
              <a:t>Our goal is to give more insight into this often misunderstood topic. As such, we'll be going over what an APT is, how to identify one, what common methods they use to attack their targets and how we can protect ourselves against such gigantic threats. We will also be providing some examples of notable APT attacks and to finish off, we'll be taking a look at the top 10 adversaries of 2022, including what groups we should be aware of going into 2023 in specific countries, including Portugal</a:t>
            </a:r>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2</a:t>
            </a:fld>
            <a:endParaRPr lang="pt-PT"/>
          </a:p>
        </p:txBody>
      </p:sp>
    </p:spTree>
    <p:extLst>
      <p:ext uri="{BB962C8B-B14F-4D97-AF65-F5344CB8AC3E}">
        <p14:creationId xmlns:p14="http://schemas.microsoft.com/office/powerpoint/2010/main" val="482605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3</a:t>
            </a:fld>
            <a:endParaRPr lang="pt-PT"/>
          </a:p>
        </p:txBody>
      </p:sp>
    </p:spTree>
    <p:extLst>
      <p:ext uri="{BB962C8B-B14F-4D97-AF65-F5344CB8AC3E}">
        <p14:creationId xmlns:p14="http://schemas.microsoft.com/office/powerpoint/2010/main" val="28053471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marL="0" marR="0" lvl="0" indent="0" algn="l" defTabSz="914400" rtl="0" eaLnBrk="1" fontAlgn="auto" latinLnBrk="0" hangingPunct="1">
              <a:lnSpc>
                <a:spcPct val="100000"/>
              </a:lnSpc>
              <a:spcBef>
                <a:spcPts val="1200"/>
              </a:spcBef>
              <a:spcAft>
                <a:spcPts val="1200"/>
              </a:spcAft>
              <a:buClrTx/>
              <a:buSzTx/>
              <a:buFont typeface="Wingdings" panose="05000000000000000000" pitchFamily="2" charset="2"/>
              <a:buChar char="Ø"/>
              <a:tabLst/>
              <a:defRPr/>
            </a:pPr>
            <a:r>
              <a:rPr lang="en-US" dirty="0" smtClean="0"/>
              <a:t>An Advanced Persistent Threat is a sustained </a:t>
            </a:r>
            <a:r>
              <a:rPr lang="en-US" dirty="0" err="1" smtClean="0"/>
              <a:t>cyberattack</a:t>
            </a:r>
            <a:r>
              <a:rPr lang="en-US" dirty="0" smtClean="0"/>
              <a:t> in which the intruder hides inside the victim's network in order to steal sensitive data. </a:t>
            </a:r>
            <a:endParaRPr lang="en-US" sz="1200" b="0" dirty="0" smtClean="0">
              <a:effectLst/>
            </a:endParaRPr>
          </a:p>
          <a:p>
            <a:pPr>
              <a:spcBef>
                <a:spcPts val="1200"/>
              </a:spcBef>
              <a:spcAft>
                <a:spcPts val="1200"/>
              </a:spcAft>
              <a:buFont typeface="Wingdings" panose="05000000000000000000" pitchFamily="2" charset="2"/>
              <a:buChar char="Ø"/>
            </a:pPr>
            <a:endParaRPr lang="en-US" sz="1200" dirty="0" smtClean="0">
              <a:solidFill>
                <a:srgbClr val="000000"/>
              </a:solidFill>
            </a:endParaRPr>
          </a:p>
          <a:p>
            <a:pPr>
              <a:spcBef>
                <a:spcPts val="1200"/>
              </a:spcBef>
              <a:spcAft>
                <a:spcPts val="1200"/>
              </a:spcAft>
              <a:buFont typeface="Wingdings" panose="05000000000000000000" pitchFamily="2" charset="2"/>
              <a:buChar char="Ø"/>
            </a:pPr>
            <a:r>
              <a:rPr lang="en-US" sz="1200" dirty="0" smtClean="0">
                <a:solidFill>
                  <a:srgbClr val="000000"/>
                </a:solidFill>
              </a:rPr>
              <a:t>Advanced:</a:t>
            </a:r>
          </a:p>
          <a:p>
            <a:pPr marL="0" marR="0" lvl="0" indent="0" algn="l" defTabSz="914400" rtl="0" eaLnBrk="1" fontAlgn="auto" latinLnBrk="0" hangingPunct="1">
              <a:lnSpc>
                <a:spcPct val="100000"/>
              </a:lnSpc>
              <a:spcBef>
                <a:spcPts val="1200"/>
              </a:spcBef>
              <a:spcAft>
                <a:spcPts val="1200"/>
              </a:spcAft>
              <a:buClrTx/>
              <a:buSzTx/>
              <a:buFont typeface="Wingdings" panose="05000000000000000000" pitchFamily="2" charset="2"/>
              <a:buChar char="Ø"/>
              <a:tabLst/>
              <a:defRPr/>
            </a:pPr>
            <a:r>
              <a:rPr lang="en-US" dirty="0" smtClean="0"/>
              <a:t>These types of attacks tend to be targeted at high-value organizations (such as Fortune 500 companies and governmental agencies)</a:t>
            </a:r>
            <a:endParaRPr lang="pt-PT" dirty="0" smtClean="0"/>
          </a:p>
          <a:p>
            <a:pPr marL="0" marR="0" lvl="0" indent="0" algn="l" defTabSz="914400" rtl="0" eaLnBrk="1" fontAlgn="auto" latinLnBrk="0" hangingPunct="1">
              <a:lnSpc>
                <a:spcPct val="100000"/>
              </a:lnSpc>
              <a:spcBef>
                <a:spcPts val="1200"/>
              </a:spcBef>
              <a:spcAft>
                <a:spcPts val="1200"/>
              </a:spcAft>
              <a:buClrTx/>
              <a:buSzTx/>
              <a:buFont typeface="Wingdings" panose="05000000000000000000" pitchFamily="2" charset="2"/>
              <a:buChar char="Ø"/>
              <a:tabLst/>
              <a:defRPr/>
            </a:pPr>
            <a:r>
              <a:rPr lang="en-US" sz="1200" dirty="0" smtClean="0">
                <a:solidFill>
                  <a:srgbClr val="000000"/>
                </a:solidFill>
              </a:rPr>
              <a:t>The</a:t>
            </a:r>
            <a:r>
              <a:rPr lang="en-US" sz="1200" baseline="0" dirty="0" smtClean="0">
                <a:solidFill>
                  <a:srgbClr val="000000"/>
                </a:solidFill>
              </a:rPr>
              <a:t> attackers have the </a:t>
            </a:r>
            <a:r>
              <a:rPr lang="en-US" sz="1200" baseline="0" dirty="0" err="1" smtClean="0">
                <a:solidFill>
                  <a:srgbClr val="000000"/>
                </a:solidFill>
              </a:rPr>
              <a:t>hability</a:t>
            </a:r>
            <a:r>
              <a:rPr lang="en-US" sz="1200" baseline="0" dirty="0" smtClean="0">
                <a:solidFill>
                  <a:srgbClr val="000000"/>
                </a:solidFill>
              </a:rPr>
              <a:t> to w</a:t>
            </a:r>
            <a:r>
              <a:rPr lang="en-US" sz="1200" dirty="0" smtClean="0">
                <a:solidFill>
                  <a:srgbClr val="000000"/>
                </a:solidFill>
              </a:rPr>
              <a:t>rite their own exploits</a:t>
            </a:r>
            <a:r>
              <a:rPr lang="en-US" sz="1200" dirty="0" smtClean="0">
                <a:solidFill>
                  <a:schemeClr val="tx1"/>
                </a:solidFill>
              </a:rPr>
              <a:t>,</a:t>
            </a:r>
            <a:r>
              <a:rPr lang="en-US" sz="1200" baseline="0" dirty="0" smtClean="0">
                <a:solidFill>
                  <a:schemeClr val="tx1"/>
                </a:solidFill>
              </a:rPr>
              <a:t> </a:t>
            </a:r>
            <a:r>
              <a:rPr lang="en-US" sz="1200" baseline="0" dirty="0" smtClean="0">
                <a:solidFill>
                  <a:srgbClr val="000000"/>
                </a:solidFill>
              </a:rPr>
              <a:t>c</a:t>
            </a:r>
            <a:r>
              <a:rPr lang="en-US" sz="1200" dirty="0" smtClean="0">
                <a:solidFill>
                  <a:srgbClr val="000000"/>
                </a:solidFill>
              </a:rPr>
              <a:t>haining together multiple zero-days in a single attack,</a:t>
            </a:r>
            <a:r>
              <a:rPr lang="en-US" sz="1200" baseline="0" dirty="0" smtClean="0">
                <a:solidFill>
                  <a:srgbClr val="000000"/>
                </a:solidFill>
              </a:rPr>
              <a:t> </a:t>
            </a:r>
            <a:r>
              <a:rPr lang="en-US" sz="1200" baseline="0" dirty="0" smtClean="0">
                <a:solidFill>
                  <a:schemeClr val="tx1"/>
                </a:solidFill>
              </a:rPr>
              <a:t>creating </a:t>
            </a:r>
            <a:r>
              <a:rPr lang="en-US" sz="1200" baseline="0" dirty="0" smtClean="0">
                <a:solidFill>
                  <a:srgbClr val="000000"/>
                </a:solidFill>
              </a:rPr>
              <a:t>s</a:t>
            </a:r>
            <a:r>
              <a:rPr lang="en-US" sz="1200" dirty="0" smtClean="0">
                <a:solidFill>
                  <a:srgbClr val="000000"/>
                </a:solidFill>
              </a:rPr>
              <a:t>ophisticated attack techniques and exploits in a creative way</a:t>
            </a:r>
            <a:endParaRPr lang="en-US" sz="1200" dirty="0" smtClean="0"/>
          </a:p>
          <a:p>
            <a:endParaRPr lang="pt-PT" dirty="0" smtClean="0"/>
          </a:p>
          <a:p>
            <a:r>
              <a:rPr lang="pt-PT" dirty="0" err="1" smtClean="0"/>
              <a:t>Persistent</a:t>
            </a:r>
            <a:r>
              <a:rPr lang="pt-PT" dirty="0" smtClean="0"/>
              <a:t>:</a:t>
            </a:r>
          </a:p>
          <a:p>
            <a:pPr marL="457200" marR="0" lvl="0" indent="-457200" algn="l" defTabSz="914400" rtl="0" eaLnBrk="1" fontAlgn="auto" latinLnBrk="0" hangingPunct="1">
              <a:lnSpc>
                <a:spcPct val="100000"/>
              </a:lnSpc>
              <a:spcBef>
                <a:spcPts val="1200"/>
              </a:spcBef>
              <a:spcAft>
                <a:spcPts val="1200"/>
              </a:spcAft>
              <a:buClrTx/>
              <a:buSzTx/>
              <a:buFont typeface="Wingdings" panose="05000000000000000000" pitchFamily="2" charset="2"/>
              <a:buChar char="Ø"/>
              <a:tabLst/>
              <a:defRPr/>
            </a:pPr>
            <a:r>
              <a:rPr lang="en-US" sz="1200" b="0" i="0" u="none" strike="noStrike" dirty="0" smtClean="0">
                <a:solidFill>
                  <a:srgbClr val="000000"/>
                </a:solidFill>
                <a:effectLst/>
              </a:rPr>
              <a:t>Attacker will keep trying until he succeeds, while it</a:t>
            </a:r>
            <a:r>
              <a:rPr lang="en-US" sz="1200" b="0" i="0" u="none" strike="noStrike" baseline="0" dirty="0" smtClean="0">
                <a:solidFill>
                  <a:srgbClr val="000000"/>
                </a:solidFill>
                <a:effectLst/>
              </a:rPr>
              <a:t> is</a:t>
            </a:r>
            <a:endParaRPr lang="en-US" sz="1200" b="0" i="0" u="none" strike="noStrike" dirty="0" smtClean="0">
              <a:solidFill>
                <a:srgbClr val="000000"/>
              </a:solidFill>
              <a:effectLst/>
            </a:endParaRPr>
          </a:p>
          <a:p>
            <a:pPr marL="457200" indent="-457200" algn="l" rtl="0">
              <a:spcBef>
                <a:spcPts val="1200"/>
              </a:spcBef>
              <a:spcAft>
                <a:spcPts val="1200"/>
              </a:spcAft>
              <a:buFont typeface="Wingdings" panose="05000000000000000000" pitchFamily="2" charset="2"/>
              <a:buChar char="Ø"/>
            </a:pPr>
            <a:r>
              <a:rPr lang="en-US" sz="1200" b="0" i="0" u="none" strike="noStrike" dirty="0" smtClean="0">
                <a:solidFill>
                  <a:srgbClr val="000000"/>
                </a:solidFill>
                <a:effectLst/>
              </a:rPr>
              <a:t>Able to distinguish between short and long term gains; usually picking the latter to maintain their control and deepen it within the system.</a:t>
            </a:r>
          </a:p>
          <a:p>
            <a:pPr marL="0" indent="0" algn="l" rtl="0">
              <a:spcBef>
                <a:spcPts val="1200"/>
              </a:spcBef>
              <a:spcAft>
                <a:spcPts val="1200"/>
              </a:spcAft>
              <a:buFont typeface="Wingdings" panose="05000000000000000000" pitchFamily="2" charset="2"/>
              <a:buNone/>
            </a:pPr>
            <a:endParaRPr lang="en-US" sz="1200" b="0" i="0" u="none" strike="noStrike" dirty="0" smtClean="0">
              <a:solidFill>
                <a:srgbClr val="000000"/>
              </a:solidFill>
              <a:effectLst/>
            </a:endParaRPr>
          </a:p>
          <a:p>
            <a:pPr marL="457200" indent="-457200" algn="l" rtl="0">
              <a:spcBef>
                <a:spcPts val="1200"/>
              </a:spcBef>
              <a:spcAft>
                <a:spcPts val="1200"/>
              </a:spcAft>
              <a:buFont typeface="Wingdings" panose="05000000000000000000" pitchFamily="2" charset="2"/>
              <a:buChar char="Ø"/>
            </a:pPr>
            <a:r>
              <a:rPr lang="en-US" sz="1200" b="0" i="0" u="none" strike="noStrike" dirty="0" smtClean="0">
                <a:solidFill>
                  <a:srgbClr val="000000"/>
                </a:solidFill>
                <a:effectLst/>
              </a:rPr>
              <a:t>Threats: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smtClean="0">
                <a:solidFill>
                  <a:srgbClr val="000000"/>
                </a:solidFill>
                <a:effectLst/>
              </a:rPr>
              <a:t>These</a:t>
            </a:r>
            <a:r>
              <a:rPr lang="en-US" sz="1200" b="0" i="0" u="none" strike="noStrike" baseline="0" dirty="0" smtClean="0">
                <a:solidFill>
                  <a:srgbClr val="000000"/>
                </a:solidFill>
                <a:effectLst/>
              </a:rPr>
              <a:t> are f</a:t>
            </a:r>
            <a:r>
              <a:rPr lang="en-US" sz="1200" b="0" i="0" u="none" strike="noStrike" dirty="0" smtClean="0">
                <a:solidFill>
                  <a:srgbClr val="000000"/>
                </a:solidFill>
                <a:effectLst/>
              </a:rPr>
              <a:t>ocused attack</a:t>
            </a:r>
            <a:r>
              <a:rPr lang="en-US" sz="1200" b="0" i="0" u="none" strike="noStrike" baseline="0" dirty="0" smtClean="0">
                <a:solidFill>
                  <a:srgbClr val="000000"/>
                </a:solidFill>
                <a:effectLst/>
              </a:rPr>
              <a:t>s, or</a:t>
            </a:r>
            <a:r>
              <a:rPr lang="en-US" sz="1200" b="0" i="0" u="none" strike="noStrike" dirty="0" smtClean="0">
                <a:solidFill>
                  <a:srgbClr val="000000"/>
                </a:solidFill>
                <a:effectLst/>
              </a:rPr>
              <a:t>chestrated by a large organization or a well funded group</a:t>
            </a:r>
            <a:r>
              <a:rPr lang="en-US" sz="1200" b="0" i="0" u="none" strike="noStrike" dirty="0" smtClean="0">
                <a:solidFill>
                  <a:schemeClr val="tx1"/>
                </a:solidFill>
                <a:effectLst/>
              </a:rPr>
              <a:t>,</a:t>
            </a:r>
            <a:r>
              <a:rPr lang="en-US" dirty="0" smtClean="0"/>
              <a:t> and they are often performed by nation-state threat actors, composed of teams of the best cybercriminals in their particular countries.</a:t>
            </a:r>
            <a:endParaRPr lang="en-US" sz="1200" b="0" dirty="0" smtClean="0">
              <a:effectLst/>
            </a:endParaRPr>
          </a:p>
          <a:p>
            <a:endParaRPr lang="pt-PT" dirty="0" smtClean="0"/>
          </a:p>
          <a:p>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4</a:t>
            </a:fld>
            <a:endParaRPr lang="pt-PT"/>
          </a:p>
        </p:txBody>
      </p:sp>
    </p:spTree>
    <p:extLst>
      <p:ext uri="{BB962C8B-B14F-4D97-AF65-F5344CB8AC3E}">
        <p14:creationId xmlns:p14="http://schemas.microsoft.com/office/powerpoint/2010/main" val="2806530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en-US" dirty="0" smtClean="0"/>
              <a:t>You might be wondering: "What is the goal of these attacks?" - Well, there's a couple reasons why an APT attack might take place:</a:t>
            </a:r>
          </a:p>
          <a:p>
            <a:pPr marL="171450" indent="-171450">
              <a:buFontTx/>
              <a:buChar char="-"/>
            </a:pPr>
            <a:r>
              <a:rPr lang="en-US" dirty="0" smtClean="0"/>
              <a:t>Espionage, like spying on another country to find out state secrets </a:t>
            </a:r>
          </a:p>
          <a:p>
            <a:pPr marL="171450" indent="-171450">
              <a:buFontTx/>
              <a:buChar char="-"/>
            </a:pPr>
            <a:r>
              <a:rPr lang="en-US" dirty="0" smtClean="0"/>
              <a:t>Financial gain (This is quite common specifically for North Korean groups) </a:t>
            </a:r>
          </a:p>
          <a:p>
            <a:pPr marL="171450" indent="-171450">
              <a:buFontTx/>
              <a:buChar char="-"/>
            </a:pPr>
            <a:r>
              <a:rPr lang="en-US" dirty="0" smtClean="0"/>
              <a:t>Socio-political reasons, such as fighting against dictatorships and internet censorship </a:t>
            </a:r>
          </a:p>
          <a:p>
            <a:pPr marL="171450" indent="-171450">
              <a:buFontTx/>
              <a:buChar char="-"/>
            </a:pPr>
            <a:r>
              <a:rPr lang="en-US" dirty="0" smtClean="0"/>
              <a:t>Just plain destruction </a:t>
            </a:r>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5</a:t>
            </a:fld>
            <a:endParaRPr lang="pt-PT"/>
          </a:p>
        </p:txBody>
      </p:sp>
    </p:spTree>
    <p:extLst>
      <p:ext uri="{BB962C8B-B14F-4D97-AF65-F5344CB8AC3E}">
        <p14:creationId xmlns:p14="http://schemas.microsoft.com/office/powerpoint/2010/main" val="1288755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6</a:t>
            </a:fld>
            <a:endParaRPr lang="pt-PT"/>
          </a:p>
        </p:txBody>
      </p:sp>
    </p:spTree>
    <p:extLst>
      <p:ext uri="{BB962C8B-B14F-4D97-AF65-F5344CB8AC3E}">
        <p14:creationId xmlns:p14="http://schemas.microsoft.com/office/powerpoint/2010/main" val="2895450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en-US" dirty="0" smtClean="0"/>
              <a:t>Although there is a more intricate "Kill Chain", APT attacks usually consist of 3 stages: </a:t>
            </a:r>
          </a:p>
          <a:p>
            <a:pPr marL="228600" indent="-228600">
              <a:buAutoNum type="arabicPeriod"/>
            </a:pPr>
            <a:r>
              <a:rPr lang="en-US" dirty="0" smtClean="0"/>
              <a:t>Infiltration, where the attackers will try everything to get inside their target's network. This includes using multiple types of Social Engineering attacks, like phishing through all possible methods of communication. </a:t>
            </a:r>
          </a:p>
          <a:p>
            <a:pPr marL="228600" indent="-228600">
              <a:buAutoNum type="arabicPeriod"/>
            </a:pPr>
            <a:r>
              <a:rPr lang="en-US" dirty="0" smtClean="0"/>
              <a:t>Escalation, in which the attacks spread malware through the network and use that as a queue to expand, as a use to map the network and attempt to gather important credentials - like Administrator privileges - along the way. At this stage, they usually install multiple backdoors. In other words, many ways to get back into the network to perform more operations. </a:t>
            </a:r>
          </a:p>
          <a:p>
            <a:pPr marL="228600" indent="-228600">
              <a:buAutoNum type="arabicPeriod"/>
            </a:pPr>
            <a:r>
              <a:rPr lang="en-US" dirty="0" smtClean="0"/>
              <a:t>And exfiltration, where the attacks actually take the data they have gathered and extract it, while trying to not get detected. It usually involves distracting the target's security team and systems with something else, like a </a:t>
            </a:r>
            <a:r>
              <a:rPr lang="en-US" dirty="0" err="1" smtClean="0"/>
              <a:t>DoS</a:t>
            </a:r>
            <a:r>
              <a:rPr lang="en-US" dirty="0" smtClean="0"/>
              <a:t> (Denial of Service) attack, or even a "fake backdoor" being </a:t>
            </a:r>
            <a:r>
              <a:rPr lang="en-US" dirty="0" err="1" smtClean="0"/>
              <a:t>suddently</a:t>
            </a:r>
            <a:r>
              <a:rPr lang="en-US" dirty="0" smtClean="0"/>
              <a:t> exposed.</a:t>
            </a:r>
            <a:endParaRPr lang="pt-PT" dirty="0"/>
          </a:p>
        </p:txBody>
      </p:sp>
      <p:sp>
        <p:nvSpPr>
          <p:cNvPr id="4" name="Marcador de Posição do Número do Diapositivo 3"/>
          <p:cNvSpPr>
            <a:spLocks noGrp="1"/>
          </p:cNvSpPr>
          <p:nvPr>
            <p:ph type="sldNum" sz="quarter" idx="10"/>
          </p:nvPr>
        </p:nvSpPr>
        <p:spPr/>
        <p:txBody>
          <a:bodyPr/>
          <a:lstStyle/>
          <a:p>
            <a:fld id="{3F2EC4E9-8C30-4DE0-B2A3-1F6A85557ADC}" type="slidenum">
              <a:rPr lang="pt-PT" smtClean="0"/>
              <a:t>7</a:t>
            </a:fld>
            <a:endParaRPr lang="pt-PT"/>
          </a:p>
        </p:txBody>
      </p:sp>
    </p:spTree>
    <p:extLst>
      <p:ext uri="{BB962C8B-B14F-4D97-AF65-F5344CB8AC3E}">
        <p14:creationId xmlns:p14="http://schemas.microsoft.com/office/powerpoint/2010/main" val="595013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PT" smtClean="0"/>
              <a:t>Clique para editar o estilo</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PT" smtClean="0"/>
              <a:t>Faça clique para editar o estilo</a:t>
            </a:r>
            <a:endParaRPr lang="en-US" dirty="0"/>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1996422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PT" smtClean="0"/>
              <a:t>Clique para editar o estilo</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17341999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PT" smtClean="0"/>
              <a:t>Clique para editar o estilo</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PT" smtClean="0"/>
              <a:t>Clique para editar os estilos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369010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PT" smtClean="0"/>
              <a:t>Clique para editar o estilo</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42041642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com Citação">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PT" smtClean="0"/>
              <a:t>Clique para editar o estilo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PT" smtClean="0"/>
              <a:t>Clique para editar os estilos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666227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PT" smtClean="0"/>
              <a:t>Clique para editar o estilo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PT" smtClean="0"/>
              <a:t>Clique para editar os estilos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28558555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smtClean="0"/>
              <a:t>Clique para editar o estilo</a:t>
            </a:r>
            <a:endParaRPr lang="en-US" dirty="0"/>
          </a:p>
        </p:txBody>
      </p:sp>
      <p:sp>
        <p:nvSpPr>
          <p:cNvPr id="3" name="Vertical Text Placeholder 2"/>
          <p:cNvSpPr>
            <a:spLocks noGrp="1"/>
          </p:cNvSpPr>
          <p:nvPr>
            <p:ph type="body" orient="vert" idx="1"/>
          </p:nvPr>
        </p:nvSpPr>
        <p:spPr/>
        <p:txBody>
          <a:bodyPr vert="eaVert"/>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31353553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PT" smtClean="0"/>
              <a:t>Clique para editar o estilo</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3593342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PT" smtClean="0"/>
              <a:t>Clique para editar o estilo</a:t>
            </a:r>
            <a:endParaRPr lang="en-US" dirty="0"/>
          </a:p>
        </p:txBody>
      </p:sp>
      <p:sp>
        <p:nvSpPr>
          <p:cNvPr id="3" name="Content Placeholder 2"/>
          <p:cNvSpPr>
            <a:spLocks noGrp="1"/>
          </p:cNvSpPr>
          <p:nvPr>
            <p:ph idx="1"/>
          </p:nvPr>
        </p:nvSpPr>
        <p:spPr/>
        <p:txBody>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1878659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PT" smtClean="0"/>
              <a:t>Clique para editar o estilo</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a:t>
            </a:r>
          </a:p>
        </p:txBody>
      </p:sp>
      <p:sp>
        <p:nvSpPr>
          <p:cNvPr id="4" name="Date Placeholder 3"/>
          <p:cNvSpPr>
            <a:spLocks noGrp="1"/>
          </p:cNvSpPr>
          <p:nvPr>
            <p:ph type="dt" sz="half" idx="10"/>
          </p:nvPr>
        </p:nvSpPr>
        <p:spPr/>
        <p:txBody>
          <a:bodyPr/>
          <a:lstStyle/>
          <a:p>
            <a:fld id="{EE5770B2-45C5-4D92-A310-37C47FCF1C86}" type="datetimeFigureOut">
              <a:rPr lang="pt-PT" smtClean="0"/>
              <a:t>11/01/2023</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1610982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smtClean="0"/>
              <a:t>Clique para editar o estilo</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5" name="Date Placeholder 4"/>
          <p:cNvSpPr>
            <a:spLocks noGrp="1"/>
          </p:cNvSpPr>
          <p:nvPr>
            <p:ph type="dt" sz="half" idx="10"/>
          </p:nvPr>
        </p:nvSpPr>
        <p:spPr/>
        <p:txBody>
          <a:bodyPr/>
          <a:lstStyle/>
          <a:p>
            <a:fld id="{EE5770B2-45C5-4D92-A310-37C47FCF1C86}" type="datetimeFigureOut">
              <a:rPr lang="pt-PT" smtClean="0"/>
              <a:t>11/01/2023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2871060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PT" smtClean="0"/>
              <a:t>Clique para editar o estilo</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smtClean="0"/>
              <a:t>Clique para editar os estilos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smtClean="0"/>
              <a:t>Clique para editar os estilos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7" name="Date Placeholder 6"/>
          <p:cNvSpPr>
            <a:spLocks noGrp="1"/>
          </p:cNvSpPr>
          <p:nvPr>
            <p:ph type="dt" sz="half" idx="10"/>
          </p:nvPr>
        </p:nvSpPr>
        <p:spPr/>
        <p:txBody>
          <a:bodyPr/>
          <a:lstStyle/>
          <a:p>
            <a:fld id="{EE5770B2-45C5-4D92-A310-37C47FCF1C86}" type="datetimeFigureOut">
              <a:rPr lang="pt-PT" smtClean="0"/>
              <a:t>11/01/2023</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123035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PT" smtClean="0"/>
              <a:t>Clique para editar o estilo</a:t>
            </a:r>
            <a:endParaRPr lang="en-US" dirty="0"/>
          </a:p>
        </p:txBody>
      </p:sp>
      <p:sp>
        <p:nvSpPr>
          <p:cNvPr id="3" name="Date Placeholder 2"/>
          <p:cNvSpPr>
            <a:spLocks noGrp="1"/>
          </p:cNvSpPr>
          <p:nvPr>
            <p:ph type="dt" sz="half" idx="10"/>
          </p:nvPr>
        </p:nvSpPr>
        <p:spPr/>
        <p:txBody>
          <a:bodyPr/>
          <a:lstStyle/>
          <a:p>
            <a:fld id="{EE5770B2-45C5-4D92-A310-37C47FCF1C86}" type="datetimeFigureOut">
              <a:rPr lang="pt-PT" smtClean="0"/>
              <a:t>11/01/2023</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8756638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5770B2-45C5-4D92-A310-37C47FCF1C86}" type="datetimeFigureOut">
              <a:rPr lang="pt-PT" smtClean="0"/>
              <a:t>11/01/2023</a:t>
            </a:fld>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2247686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PT" smtClean="0"/>
              <a:t>Clique para editar o estilo</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PT" smtClean="0"/>
              <a:t>Clique para editar os estilos</a:t>
            </a:r>
          </a:p>
        </p:txBody>
      </p:sp>
      <p:sp>
        <p:nvSpPr>
          <p:cNvPr id="5" name="Date Placeholder 4"/>
          <p:cNvSpPr>
            <a:spLocks noGrp="1"/>
          </p:cNvSpPr>
          <p:nvPr>
            <p:ph type="dt" sz="half" idx="10"/>
          </p:nvPr>
        </p:nvSpPr>
        <p:spPr/>
        <p:txBody>
          <a:bodyPr/>
          <a:lstStyle/>
          <a:p>
            <a:fld id="{EE5770B2-45C5-4D92-A310-37C47FCF1C86}" type="datetimeFigureOut">
              <a:rPr lang="pt-PT" smtClean="0"/>
              <a:t>11/01/2023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3007201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PT" smtClean="0"/>
              <a:t>Clique para editar o estilo</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PT" smtClean="0"/>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smtClean="0"/>
              <a:t>Clique para editar os estilos</a:t>
            </a:r>
          </a:p>
        </p:txBody>
      </p:sp>
      <p:sp>
        <p:nvSpPr>
          <p:cNvPr id="5" name="Date Placeholder 4"/>
          <p:cNvSpPr>
            <a:spLocks noGrp="1"/>
          </p:cNvSpPr>
          <p:nvPr>
            <p:ph type="dt" sz="half" idx="10"/>
          </p:nvPr>
        </p:nvSpPr>
        <p:spPr/>
        <p:txBody>
          <a:bodyPr/>
          <a:lstStyle/>
          <a:p>
            <a:fld id="{EE5770B2-45C5-4D92-A310-37C47FCF1C86}" type="datetimeFigureOut">
              <a:rPr lang="pt-PT" smtClean="0"/>
              <a:t>11/01/2023</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26B5F891-6A43-4B2B-AADA-F7255BD77F76}" type="slidenum">
              <a:rPr lang="pt-PT" smtClean="0"/>
              <a:t>‹nº›</a:t>
            </a:fld>
            <a:endParaRPr lang="pt-PT"/>
          </a:p>
        </p:txBody>
      </p:sp>
    </p:spTree>
    <p:extLst>
      <p:ext uri="{BB962C8B-B14F-4D97-AF65-F5344CB8AC3E}">
        <p14:creationId xmlns:p14="http://schemas.microsoft.com/office/powerpoint/2010/main" val="65868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PT" smtClean="0"/>
              <a:t>Clique para editar o estilo</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PT" smtClean="0"/>
              <a:t>Clique para editar os estilos</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E5770B2-45C5-4D92-A310-37C47FCF1C86}" type="datetimeFigureOut">
              <a:rPr lang="pt-PT" smtClean="0"/>
              <a:t>11/01/2023</a:t>
            </a:fld>
            <a:endParaRPr lang="pt-PT"/>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pt-PT"/>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6B5F891-6A43-4B2B-AADA-F7255BD77F76}" type="slidenum">
              <a:rPr lang="pt-PT" smtClean="0"/>
              <a:t>‹nº›</a:t>
            </a:fld>
            <a:endParaRPr lang="pt-PT"/>
          </a:p>
        </p:txBody>
      </p:sp>
    </p:spTree>
    <p:extLst>
      <p:ext uri="{BB962C8B-B14F-4D97-AF65-F5344CB8AC3E}">
        <p14:creationId xmlns:p14="http://schemas.microsoft.com/office/powerpoint/2010/main" val="4555789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18" Type="http://schemas.microsoft.com/office/2007/relationships/diagramDrawing" Target="../diagrams/drawing3.xml"/><Relationship Id="rId3" Type="http://schemas.openxmlformats.org/officeDocument/2006/relationships/image" Target="../media/image5.png"/><Relationship Id="rId7" Type="http://schemas.openxmlformats.org/officeDocument/2006/relationships/diagramColors" Target="../diagrams/colors1.xml"/><Relationship Id="rId12" Type="http://schemas.openxmlformats.org/officeDocument/2006/relationships/diagramColors" Target="../diagrams/colors2.xml"/><Relationship Id="rId17" Type="http://schemas.openxmlformats.org/officeDocument/2006/relationships/diagramColors" Target="../diagrams/colors3.xml"/><Relationship Id="rId2" Type="http://schemas.openxmlformats.org/officeDocument/2006/relationships/notesSlide" Target="../notesSlides/notesSlide4.xml"/><Relationship Id="rId16" Type="http://schemas.openxmlformats.org/officeDocument/2006/relationships/diagramQuickStyle" Target="../diagrams/quickStyl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5" Type="http://schemas.openxmlformats.org/officeDocument/2006/relationships/diagramLayout" Target="../diagrams/layout3.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 Id="rId1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9000"/>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367882" y="1959305"/>
            <a:ext cx="9144000" cy="2387600"/>
          </a:xfrm>
        </p:spPr>
        <p:txBody>
          <a:bodyPr>
            <a:noAutofit/>
          </a:bodyPr>
          <a:lstStyle/>
          <a:p>
            <a:pPr algn="ctr"/>
            <a:r>
              <a:rPr lang="pt-PT" sz="7200" dirty="0" err="1" smtClean="0">
                <a:solidFill>
                  <a:schemeClr val="tx1"/>
                </a:solidFill>
                <a:effectLst>
                  <a:outerShdw blurRad="38100" dist="38100" dir="2700000" algn="tl">
                    <a:srgbClr val="000000">
                      <a:alpha val="43137"/>
                    </a:srgbClr>
                  </a:outerShdw>
                </a:effectLst>
                <a:latin typeface="Bodoni MT Black" panose="02070A03080606020203" pitchFamily="18" charset="0"/>
              </a:rPr>
              <a:t>Advanced</a:t>
            </a:r>
            <a:r>
              <a:rPr lang="pt-PT" sz="7200" dirty="0" smtClean="0">
                <a:solidFill>
                  <a:schemeClr val="tx1"/>
                </a:solidFill>
                <a:effectLst>
                  <a:outerShdw blurRad="38100" dist="38100" dir="2700000" algn="tl">
                    <a:srgbClr val="000000">
                      <a:alpha val="43137"/>
                    </a:srgbClr>
                  </a:outerShdw>
                </a:effectLst>
                <a:latin typeface="Bodoni MT Black" panose="02070A03080606020203" pitchFamily="18" charset="0"/>
              </a:rPr>
              <a:t> </a:t>
            </a:r>
            <a:r>
              <a:rPr lang="pt-PT" sz="7200" dirty="0" err="1" smtClean="0">
                <a:solidFill>
                  <a:schemeClr val="tx1"/>
                </a:solidFill>
                <a:effectLst>
                  <a:outerShdw blurRad="38100" dist="38100" dir="2700000" algn="tl">
                    <a:srgbClr val="000000">
                      <a:alpha val="43137"/>
                    </a:srgbClr>
                  </a:outerShdw>
                </a:effectLst>
                <a:latin typeface="Bodoni MT Black" panose="02070A03080606020203" pitchFamily="18" charset="0"/>
              </a:rPr>
              <a:t>Persistent</a:t>
            </a:r>
            <a:r>
              <a:rPr lang="pt-PT" sz="7200" dirty="0" smtClean="0">
                <a:solidFill>
                  <a:schemeClr val="tx1"/>
                </a:solidFill>
                <a:effectLst>
                  <a:outerShdw blurRad="38100" dist="38100" dir="2700000" algn="tl">
                    <a:srgbClr val="000000">
                      <a:alpha val="43137"/>
                    </a:srgbClr>
                  </a:outerShdw>
                </a:effectLst>
                <a:latin typeface="Bodoni MT Black" panose="02070A03080606020203" pitchFamily="18" charset="0"/>
              </a:rPr>
              <a:t> </a:t>
            </a:r>
            <a:r>
              <a:rPr lang="pt-PT" sz="7200" dirty="0" err="1" smtClean="0">
                <a:solidFill>
                  <a:schemeClr val="tx1"/>
                </a:solidFill>
                <a:effectLst>
                  <a:outerShdw blurRad="38100" dist="38100" dir="2700000" algn="tl">
                    <a:srgbClr val="000000">
                      <a:alpha val="43137"/>
                    </a:srgbClr>
                  </a:outerShdw>
                </a:effectLst>
                <a:latin typeface="Bodoni MT Black" panose="02070A03080606020203" pitchFamily="18" charset="0"/>
              </a:rPr>
              <a:t>Threats</a:t>
            </a:r>
            <a:endParaRPr lang="pt-PT" sz="7200" dirty="0">
              <a:solidFill>
                <a:schemeClr val="tx1"/>
              </a:solidFill>
              <a:effectLst>
                <a:outerShdw blurRad="38100" dist="38100" dir="2700000" algn="tl">
                  <a:srgbClr val="000000">
                    <a:alpha val="43137"/>
                  </a:srgbClr>
                </a:outerShdw>
              </a:effectLst>
              <a:latin typeface="Bodoni MT Black" panose="02070A03080606020203" pitchFamily="18" charset="0"/>
            </a:endParaRPr>
          </a:p>
        </p:txBody>
      </p:sp>
      <p:sp>
        <p:nvSpPr>
          <p:cNvPr id="3" name="Subtítulo 2"/>
          <p:cNvSpPr>
            <a:spLocks noGrp="1"/>
          </p:cNvSpPr>
          <p:nvPr>
            <p:ph type="subTitle" idx="1"/>
          </p:nvPr>
        </p:nvSpPr>
        <p:spPr>
          <a:xfrm>
            <a:off x="1602058" y="4367137"/>
            <a:ext cx="9144000" cy="1655762"/>
          </a:xfrm>
        </p:spPr>
        <p:txBody>
          <a:bodyPr/>
          <a:lstStyle/>
          <a:p>
            <a:pPr algn="ctr"/>
            <a:r>
              <a:rPr lang="pt-PT" i="1" dirty="0" smtClean="0">
                <a:solidFill>
                  <a:schemeClr val="tx1"/>
                </a:solidFill>
                <a:latin typeface="Bahnschrift Condensed" panose="020B0502040204020203" pitchFamily="34" charset="0"/>
              </a:rPr>
              <a:t>Andreia Pereira &amp; João R. Costa</a:t>
            </a:r>
            <a:endParaRPr lang="pt-PT" i="1" dirty="0">
              <a:solidFill>
                <a:schemeClr val="tx1"/>
              </a:solidFill>
              <a:latin typeface="Bahnschrift Condensed" panose="020B0502040204020203" pitchFamily="34" charset="0"/>
            </a:endParaRPr>
          </a:p>
        </p:txBody>
      </p:sp>
      <p:sp>
        <p:nvSpPr>
          <p:cNvPr id="4" name="Subtítulo 2"/>
          <p:cNvSpPr txBox="1">
            <a:spLocks/>
          </p:cNvSpPr>
          <p:nvPr/>
        </p:nvSpPr>
        <p:spPr>
          <a:xfrm>
            <a:off x="1074234" y="353317"/>
            <a:ext cx="9144000" cy="1655762"/>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pt-PT" i="1" dirty="0" smtClean="0">
                <a:solidFill>
                  <a:schemeClr val="tx1"/>
                </a:solidFill>
                <a:latin typeface="Bahnschrift Condensed" panose="020B0502040204020203" pitchFamily="34" charset="0"/>
              </a:rPr>
              <a:t>UFCD 5745 </a:t>
            </a:r>
          </a:p>
          <a:p>
            <a:pPr algn="l"/>
            <a:r>
              <a:rPr lang="pt-PT" i="1" dirty="0" smtClean="0">
                <a:solidFill>
                  <a:schemeClr val="tx1"/>
                </a:solidFill>
                <a:latin typeface="Bahnschrift Condensed" panose="020B0502040204020203" pitchFamily="34" charset="0"/>
              </a:rPr>
              <a:t>Manuela Laranjeira</a:t>
            </a:r>
          </a:p>
          <a:p>
            <a:pPr algn="l"/>
            <a:r>
              <a:rPr lang="pt-PT" i="1" dirty="0" smtClean="0">
                <a:solidFill>
                  <a:schemeClr val="tx1"/>
                </a:solidFill>
                <a:latin typeface="Bahnschrift Condensed" panose="020B0502040204020203" pitchFamily="34" charset="0"/>
              </a:rPr>
              <a:t>13 Janeiro 2023</a:t>
            </a:r>
            <a:endParaRPr lang="pt-PT" i="1" dirty="0">
              <a:solidFill>
                <a:schemeClr val="tx1"/>
              </a:solidFill>
              <a:latin typeface="Bahnschrift Condensed" panose="020B0502040204020203" pitchFamily="34" charset="0"/>
            </a:endParaRPr>
          </a:p>
        </p:txBody>
      </p:sp>
    </p:spTree>
    <p:extLst>
      <p:ext uri="{BB962C8B-B14F-4D97-AF65-F5344CB8AC3E}">
        <p14:creationId xmlns:p14="http://schemas.microsoft.com/office/powerpoint/2010/main" val="3768459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1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6000"/>
            <a:lum/>
          </a:blip>
          <a:srcRect/>
          <a:stretch>
            <a:fillRect/>
          </a:stretch>
        </a:blipFill>
        <a:effectLst/>
      </p:bgPr>
    </p:bg>
    <p:spTree>
      <p:nvGrpSpPr>
        <p:cNvPr id="1" name=""/>
        <p:cNvGrpSpPr/>
        <p:nvPr/>
      </p:nvGrpSpPr>
      <p:grpSpPr>
        <a:xfrm>
          <a:off x="0" y="0"/>
          <a:ext cx="0" cy="0"/>
          <a:chOff x="0" y="0"/>
          <a:chExt cx="0" cy="0"/>
        </a:xfrm>
      </p:grpSpPr>
      <p:sp>
        <p:nvSpPr>
          <p:cNvPr id="8" name="Título 1"/>
          <p:cNvSpPr>
            <a:spLocks noGrp="1"/>
          </p:cNvSpPr>
          <p:nvPr>
            <p:ph type="title"/>
          </p:nvPr>
        </p:nvSpPr>
        <p:spPr>
          <a:xfrm>
            <a:off x="677334" y="609600"/>
            <a:ext cx="8596668" cy="1320800"/>
          </a:xfrm>
        </p:spPr>
        <p:txBody>
          <a:bodyPr>
            <a:normAutofit/>
          </a:bodyPr>
          <a:lstStyle/>
          <a:p>
            <a:r>
              <a:rPr lang="pt-PT" sz="5400" dirty="0" smtClean="0">
                <a:solidFill>
                  <a:schemeClr val="accent1">
                    <a:lumMod val="50000"/>
                  </a:schemeClr>
                </a:solidFill>
                <a:effectLst>
                  <a:outerShdw blurRad="38100" dist="38100" dir="2700000" algn="tl">
                    <a:srgbClr val="000000">
                      <a:alpha val="43137"/>
                    </a:srgbClr>
                  </a:outerShdw>
                </a:effectLst>
              </a:rPr>
              <a:t>Objetives</a:t>
            </a:r>
            <a:endParaRPr lang="pt-PT" sz="5400" dirty="0">
              <a:solidFill>
                <a:schemeClr val="accent1">
                  <a:lumMod val="50000"/>
                </a:schemeClr>
              </a:solidFill>
              <a:effectLst>
                <a:outerShdw blurRad="38100" dist="38100" dir="2700000" algn="tl">
                  <a:srgbClr val="000000">
                    <a:alpha val="43137"/>
                  </a:srgbClr>
                </a:outerShdw>
              </a:effectLst>
            </a:endParaRPr>
          </a:p>
        </p:txBody>
      </p:sp>
      <p:sp>
        <p:nvSpPr>
          <p:cNvPr id="9" name="Marcador de Posição de Conteúdo 2"/>
          <p:cNvSpPr>
            <a:spLocks noGrp="1"/>
          </p:cNvSpPr>
          <p:nvPr>
            <p:ph idx="1"/>
          </p:nvPr>
        </p:nvSpPr>
        <p:spPr>
          <a:xfrm>
            <a:off x="1351704" y="2057719"/>
            <a:ext cx="8596668" cy="3880773"/>
          </a:xfrm>
        </p:spPr>
        <p:txBody>
          <a:bodyPr>
            <a:normAutofit fontScale="77500" lnSpcReduction="20000"/>
          </a:bodyPr>
          <a:lstStyle/>
          <a:p>
            <a:pPr>
              <a:lnSpc>
                <a:spcPct val="200000"/>
              </a:lnSpc>
              <a:buFont typeface="Wingdings" panose="05000000000000000000" pitchFamily="2" charset="2"/>
              <a:buChar char="Ø"/>
            </a:pPr>
            <a:r>
              <a:rPr lang="pt-PT" sz="2400" dirty="0" err="1" smtClean="0"/>
              <a:t>What</a:t>
            </a:r>
            <a:r>
              <a:rPr lang="pt-PT" sz="2400" dirty="0" smtClean="0"/>
              <a:t> are </a:t>
            </a:r>
            <a:r>
              <a:rPr lang="pt-PT" sz="2400" dirty="0" err="1" smtClean="0"/>
              <a:t>APTs</a:t>
            </a:r>
            <a:endParaRPr lang="pt-PT" sz="2400" dirty="0" smtClean="0"/>
          </a:p>
          <a:p>
            <a:pPr>
              <a:lnSpc>
                <a:spcPct val="200000"/>
              </a:lnSpc>
              <a:buFont typeface="Wingdings" panose="05000000000000000000" pitchFamily="2" charset="2"/>
              <a:buChar char="Ø"/>
            </a:pPr>
            <a:r>
              <a:rPr lang="pt-PT" sz="2400" dirty="0" err="1" smtClean="0"/>
              <a:t>Caracteristics</a:t>
            </a:r>
            <a:endParaRPr lang="pt-PT" sz="2400" dirty="0" smtClean="0"/>
          </a:p>
          <a:p>
            <a:pPr>
              <a:lnSpc>
                <a:spcPct val="200000"/>
              </a:lnSpc>
              <a:buFont typeface="Wingdings" panose="05000000000000000000" pitchFamily="2" charset="2"/>
              <a:buChar char="Ø"/>
            </a:pPr>
            <a:r>
              <a:rPr lang="pt-PT" sz="2400" dirty="0" err="1" smtClean="0"/>
              <a:t>Kill</a:t>
            </a:r>
            <a:r>
              <a:rPr lang="pt-PT" sz="2400" dirty="0" smtClean="0"/>
              <a:t> </a:t>
            </a:r>
            <a:r>
              <a:rPr lang="pt-PT" sz="2400" dirty="0" err="1" smtClean="0"/>
              <a:t>chain</a:t>
            </a:r>
            <a:endParaRPr lang="pt-PT" sz="2400" dirty="0" smtClean="0"/>
          </a:p>
          <a:p>
            <a:pPr>
              <a:lnSpc>
                <a:spcPct val="200000"/>
              </a:lnSpc>
              <a:buFont typeface="Wingdings" panose="05000000000000000000" pitchFamily="2" charset="2"/>
              <a:buChar char="Ø"/>
            </a:pPr>
            <a:r>
              <a:rPr lang="pt-PT" sz="2400" dirty="0" err="1" smtClean="0"/>
              <a:t>How</a:t>
            </a:r>
            <a:r>
              <a:rPr lang="pt-PT" sz="2400" dirty="0" smtClean="0"/>
              <a:t> </a:t>
            </a:r>
            <a:r>
              <a:rPr lang="pt-PT" sz="2400" dirty="0" smtClean="0"/>
              <a:t>to </a:t>
            </a:r>
            <a:r>
              <a:rPr lang="pt-PT" sz="2400" dirty="0" err="1" smtClean="0"/>
              <a:t>Avoid</a:t>
            </a:r>
            <a:r>
              <a:rPr lang="pt-PT" sz="2400" dirty="0" smtClean="0"/>
              <a:t> </a:t>
            </a:r>
            <a:r>
              <a:rPr lang="pt-PT" sz="2400" dirty="0" err="1" smtClean="0"/>
              <a:t>Them</a:t>
            </a:r>
            <a:endParaRPr lang="pt-PT" sz="2400" dirty="0" smtClean="0"/>
          </a:p>
          <a:p>
            <a:pPr>
              <a:lnSpc>
                <a:spcPct val="200000"/>
              </a:lnSpc>
              <a:buFont typeface="Wingdings" panose="05000000000000000000" pitchFamily="2" charset="2"/>
              <a:buChar char="Ø"/>
            </a:pPr>
            <a:r>
              <a:rPr lang="pt-PT" sz="2400" dirty="0" err="1" smtClean="0"/>
              <a:t>Examples</a:t>
            </a:r>
            <a:endParaRPr lang="pt-PT" sz="2400" dirty="0" smtClean="0"/>
          </a:p>
          <a:p>
            <a:pPr>
              <a:lnSpc>
                <a:spcPct val="200000"/>
              </a:lnSpc>
              <a:buFont typeface="Wingdings" panose="05000000000000000000" pitchFamily="2" charset="2"/>
              <a:buChar char="Ø"/>
            </a:pPr>
            <a:r>
              <a:rPr lang="pt-PT" sz="2400" dirty="0" smtClean="0"/>
              <a:t>Top 10 </a:t>
            </a:r>
            <a:r>
              <a:rPr lang="pt-PT" sz="2400" dirty="0" err="1" smtClean="0"/>
              <a:t>Adversaries</a:t>
            </a:r>
            <a:endParaRPr lang="pt-PT" sz="2400" dirty="0" smtClean="0"/>
          </a:p>
          <a:p>
            <a:pPr marL="0" indent="0">
              <a:buNone/>
            </a:pPr>
            <a:endParaRPr lang="pt-PT" sz="3200" dirty="0" smtClean="0"/>
          </a:p>
          <a:p>
            <a:pPr>
              <a:buFont typeface="Wingdings" panose="05000000000000000000" pitchFamily="2" charset="2"/>
              <a:buChar char="Ø"/>
            </a:pPr>
            <a:endParaRPr lang="pt-PT" sz="3200" dirty="0" smtClean="0"/>
          </a:p>
          <a:p>
            <a:endParaRPr lang="pt-PT" dirty="0"/>
          </a:p>
          <a:p>
            <a:endParaRPr lang="pt-PT" dirty="0"/>
          </a:p>
        </p:txBody>
      </p:sp>
      <p:pic>
        <p:nvPicPr>
          <p:cNvPr id="10" name="Picture 2" descr="Advanced Persistent Threats (APTs) | by Ensar Seker | Lotus Fruit | Medium"/>
          <p:cNvPicPr>
            <a:picLocks noChangeAspect="1" noChangeArrowheads="1"/>
          </p:cNvPicPr>
          <p:nvPr/>
        </p:nvPicPr>
        <p:blipFill rotWithShape="1">
          <a:blip r:embed="rId4">
            <a:duotone>
              <a:prstClr val="black"/>
              <a:schemeClr val="accent3">
                <a:tint val="45000"/>
                <a:satMod val="400000"/>
              </a:schemeClr>
            </a:duotone>
            <a:extLst>
              <a:ext uri="{28A0092B-C50C-407E-A947-70E740481C1C}">
                <a14:useLocalDpi xmlns:a14="http://schemas.microsoft.com/office/drawing/2010/main" val="0"/>
              </a:ext>
            </a:extLst>
          </a:blip>
          <a:srcRect l="7703" t="7048" r="4867" b="11457"/>
          <a:stretch/>
        </p:blipFill>
        <p:spPr bwMode="auto">
          <a:xfrm>
            <a:off x="5270896" y="2241395"/>
            <a:ext cx="4361605" cy="311268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75425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1000"/>
                                        <p:tgtEl>
                                          <p:spTgt spid="9">
                                            <p:txEl>
                                              <p:pRg st="0" end="0"/>
                                            </p:txEl>
                                          </p:spTgt>
                                        </p:tgtEl>
                                      </p:cBhvr>
                                    </p:animEffect>
                                    <p:anim calcmode="lin" valueType="num">
                                      <p:cBhvr>
                                        <p:cTn id="13"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fade">
                                      <p:cBhvr>
                                        <p:cTn id="19" dur="1000"/>
                                        <p:tgtEl>
                                          <p:spTgt spid="9">
                                            <p:txEl>
                                              <p:pRg st="1" end="1"/>
                                            </p:txEl>
                                          </p:spTgt>
                                        </p:tgtEl>
                                      </p:cBhvr>
                                    </p:animEffect>
                                    <p:anim calcmode="lin" valueType="num">
                                      <p:cBhvr>
                                        <p:cTn id="20"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xEl>
                                              <p:pRg st="2" end="2"/>
                                            </p:txEl>
                                          </p:spTgt>
                                        </p:tgtEl>
                                        <p:attrNameLst>
                                          <p:attrName>style.visibility</p:attrName>
                                        </p:attrNameLst>
                                      </p:cBhvr>
                                      <p:to>
                                        <p:strVal val="visible"/>
                                      </p:to>
                                    </p:set>
                                    <p:animEffect transition="in" filter="fade">
                                      <p:cBhvr>
                                        <p:cTn id="26" dur="1000"/>
                                        <p:tgtEl>
                                          <p:spTgt spid="9">
                                            <p:txEl>
                                              <p:pRg st="2" end="2"/>
                                            </p:txEl>
                                          </p:spTgt>
                                        </p:tgtEl>
                                      </p:cBhvr>
                                    </p:animEffect>
                                    <p:anim calcmode="lin" valueType="num">
                                      <p:cBhvr>
                                        <p:cTn id="27"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9">
                                            <p:txEl>
                                              <p:pRg st="3" end="3"/>
                                            </p:txEl>
                                          </p:spTgt>
                                        </p:tgtEl>
                                        <p:attrNameLst>
                                          <p:attrName>style.visibility</p:attrName>
                                        </p:attrNameLst>
                                      </p:cBhvr>
                                      <p:to>
                                        <p:strVal val="visible"/>
                                      </p:to>
                                    </p:set>
                                    <p:animEffect transition="in" filter="fade">
                                      <p:cBhvr>
                                        <p:cTn id="33" dur="1000"/>
                                        <p:tgtEl>
                                          <p:spTgt spid="9">
                                            <p:txEl>
                                              <p:pRg st="3" end="3"/>
                                            </p:txEl>
                                          </p:spTgt>
                                        </p:tgtEl>
                                      </p:cBhvr>
                                    </p:animEffect>
                                    <p:anim calcmode="lin" valueType="num">
                                      <p:cBhvr>
                                        <p:cTn id="34"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9">
                                            <p:txEl>
                                              <p:pRg st="4" end="4"/>
                                            </p:txEl>
                                          </p:spTgt>
                                        </p:tgtEl>
                                        <p:attrNameLst>
                                          <p:attrName>style.visibility</p:attrName>
                                        </p:attrNameLst>
                                      </p:cBhvr>
                                      <p:to>
                                        <p:strVal val="visible"/>
                                      </p:to>
                                    </p:set>
                                    <p:animEffect transition="in" filter="fade">
                                      <p:cBhvr>
                                        <p:cTn id="40" dur="1000"/>
                                        <p:tgtEl>
                                          <p:spTgt spid="9">
                                            <p:txEl>
                                              <p:pRg st="4" end="4"/>
                                            </p:txEl>
                                          </p:spTgt>
                                        </p:tgtEl>
                                      </p:cBhvr>
                                    </p:animEffect>
                                    <p:anim calcmode="lin" valueType="num">
                                      <p:cBhvr>
                                        <p:cTn id="41"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9">
                                            <p:txEl>
                                              <p:pRg st="5" end="5"/>
                                            </p:txEl>
                                          </p:spTgt>
                                        </p:tgtEl>
                                        <p:attrNameLst>
                                          <p:attrName>style.visibility</p:attrName>
                                        </p:attrNameLst>
                                      </p:cBhvr>
                                      <p:to>
                                        <p:strVal val="visible"/>
                                      </p:to>
                                    </p:set>
                                    <p:animEffect transition="in" filter="fade">
                                      <p:cBhvr>
                                        <p:cTn id="47" dur="1000"/>
                                        <p:tgtEl>
                                          <p:spTgt spid="9">
                                            <p:txEl>
                                              <p:pRg st="5" end="5"/>
                                            </p:txEl>
                                          </p:spTgt>
                                        </p:tgtEl>
                                      </p:cBhvr>
                                    </p:animEffect>
                                    <p:anim calcmode="lin" valueType="num">
                                      <p:cBhvr>
                                        <p:cTn id="48" dur="1000" fill="hold"/>
                                        <p:tgtEl>
                                          <p:spTgt spid="9">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9">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10"/>
                                        </p:tgtEl>
                                        <p:attrNameLst>
                                          <p:attrName>style.visibility</p:attrName>
                                        </p:attrNameLst>
                                      </p:cBhvr>
                                      <p:to>
                                        <p:strVal val="visible"/>
                                      </p:to>
                                    </p:set>
                                    <p:anim calcmode="lin" valueType="num">
                                      <p:cBhvr>
                                        <p:cTn id="54" dur="500" fill="hold"/>
                                        <p:tgtEl>
                                          <p:spTgt spid="10"/>
                                        </p:tgtEl>
                                        <p:attrNameLst>
                                          <p:attrName>ppt_w</p:attrName>
                                        </p:attrNameLst>
                                      </p:cBhvr>
                                      <p:tavLst>
                                        <p:tav tm="0">
                                          <p:val>
                                            <p:fltVal val="0"/>
                                          </p:val>
                                        </p:tav>
                                        <p:tav tm="100000">
                                          <p:val>
                                            <p:strVal val="#ppt_w"/>
                                          </p:val>
                                        </p:tav>
                                      </p:tavLst>
                                    </p:anim>
                                    <p:anim calcmode="lin" valueType="num">
                                      <p:cBhvr>
                                        <p:cTn id="55" dur="500" fill="hold"/>
                                        <p:tgtEl>
                                          <p:spTgt spid="10"/>
                                        </p:tgtEl>
                                        <p:attrNameLst>
                                          <p:attrName>ppt_h</p:attrName>
                                        </p:attrNameLst>
                                      </p:cBhvr>
                                      <p:tavLst>
                                        <p:tav tm="0">
                                          <p:val>
                                            <p:fltVal val="0"/>
                                          </p:val>
                                        </p:tav>
                                        <p:tav tm="100000">
                                          <p:val>
                                            <p:strVal val="#ppt_h"/>
                                          </p:val>
                                        </p:tav>
                                      </p:tavLst>
                                    </p:anim>
                                    <p:animEffect transition="in" filter="fade">
                                      <p:cBhvr>
                                        <p:cTn id="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3000"/>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391013" y="2025805"/>
            <a:ext cx="8596668" cy="1320800"/>
          </a:xfrm>
        </p:spPr>
        <p:txBody>
          <a:bodyPr>
            <a:normAutofit fontScale="90000"/>
          </a:bodyPr>
          <a:lstStyle/>
          <a:p>
            <a:pPr algn="ctr"/>
            <a:r>
              <a:rPr lang="pt-PT" sz="8000" dirty="0" smtClean="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rPr>
              <a:t>APT DEFINITION</a:t>
            </a:r>
            <a:endParaRPr lang="pt-PT" sz="8000" dirty="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endParaRPr>
          </a:p>
        </p:txBody>
      </p:sp>
    </p:spTree>
    <p:extLst>
      <p:ext uri="{BB962C8B-B14F-4D97-AF65-F5344CB8AC3E}">
        <p14:creationId xmlns:p14="http://schemas.microsoft.com/office/powerpoint/2010/main" val="30850980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9000"/>
            <a:lum/>
          </a:blip>
          <a:srcRect/>
          <a:stretch>
            <a:fillRect/>
          </a:stretch>
        </a:blipFill>
        <a:effectLst/>
      </p:bgPr>
    </p:bg>
    <p:spTree>
      <p:nvGrpSpPr>
        <p:cNvPr id="1" name=""/>
        <p:cNvGrpSpPr/>
        <p:nvPr/>
      </p:nvGrpSpPr>
      <p:grpSpPr>
        <a:xfrm>
          <a:off x="0" y="0"/>
          <a:ext cx="0" cy="0"/>
          <a:chOff x="0" y="0"/>
          <a:chExt cx="0" cy="0"/>
        </a:xfrm>
      </p:grpSpPr>
      <p:sp>
        <p:nvSpPr>
          <p:cNvPr id="5" name="Título 1"/>
          <p:cNvSpPr>
            <a:spLocks noGrp="1"/>
          </p:cNvSpPr>
          <p:nvPr>
            <p:ph type="title"/>
          </p:nvPr>
        </p:nvSpPr>
        <p:spPr>
          <a:xfrm>
            <a:off x="677334" y="286215"/>
            <a:ext cx="8596668" cy="1320800"/>
          </a:xfrm>
        </p:spPr>
        <p:txBody>
          <a:bodyPr>
            <a:normAutofit/>
          </a:bodyPr>
          <a:lstStyle/>
          <a:p>
            <a:r>
              <a:rPr lang="pt-PT" sz="5400" dirty="0" err="1" smtClean="0">
                <a:solidFill>
                  <a:schemeClr val="accent1">
                    <a:lumMod val="50000"/>
                  </a:schemeClr>
                </a:solidFill>
                <a:effectLst>
                  <a:outerShdw blurRad="38100" dist="38100" dir="2700000" algn="tl">
                    <a:srgbClr val="000000">
                      <a:alpha val="43137"/>
                    </a:srgbClr>
                  </a:outerShdw>
                </a:effectLst>
              </a:rPr>
              <a:t>Definition</a:t>
            </a:r>
            <a:endParaRPr lang="pt-PT" sz="5400" dirty="0">
              <a:solidFill>
                <a:schemeClr val="accent1">
                  <a:lumMod val="50000"/>
                </a:schemeClr>
              </a:solidFill>
              <a:effectLst>
                <a:outerShdw blurRad="38100" dist="38100" dir="2700000" algn="tl">
                  <a:srgbClr val="000000">
                    <a:alpha val="43137"/>
                  </a:srgbClr>
                </a:outerShdw>
              </a:effectLst>
            </a:endParaRPr>
          </a:p>
        </p:txBody>
      </p:sp>
      <p:graphicFrame>
        <p:nvGraphicFramePr>
          <p:cNvPr id="6" name="Diagrama 5"/>
          <p:cNvGraphicFramePr/>
          <p:nvPr>
            <p:extLst>
              <p:ext uri="{D42A27DB-BD31-4B8C-83A1-F6EECF244321}">
                <p14:modId xmlns:p14="http://schemas.microsoft.com/office/powerpoint/2010/main" val="3761070433"/>
              </p:ext>
            </p:extLst>
          </p:nvPr>
        </p:nvGraphicFramePr>
        <p:xfrm>
          <a:off x="1917700" y="1474471"/>
          <a:ext cx="6357620" cy="144017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 name="Diagrama 6"/>
          <p:cNvGraphicFramePr/>
          <p:nvPr>
            <p:extLst>
              <p:ext uri="{D42A27DB-BD31-4B8C-83A1-F6EECF244321}">
                <p14:modId xmlns:p14="http://schemas.microsoft.com/office/powerpoint/2010/main" val="4286183490"/>
              </p:ext>
            </p:extLst>
          </p:nvPr>
        </p:nvGraphicFramePr>
        <p:xfrm>
          <a:off x="1917700" y="5123179"/>
          <a:ext cx="6367292" cy="145239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8" name="Diagrama 7"/>
          <p:cNvGraphicFramePr/>
          <p:nvPr>
            <p:extLst>
              <p:ext uri="{D42A27DB-BD31-4B8C-83A1-F6EECF244321}">
                <p14:modId xmlns:p14="http://schemas.microsoft.com/office/powerpoint/2010/main" val="3662584803"/>
              </p:ext>
            </p:extLst>
          </p:nvPr>
        </p:nvGraphicFramePr>
        <p:xfrm>
          <a:off x="1917700" y="3328669"/>
          <a:ext cx="6357620" cy="1380491"/>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Tree>
    <p:extLst>
      <p:ext uri="{BB962C8B-B14F-4D97-AF65-F5344CB8AC3E}">
        <p14:creationId xmlns:p14="http://schemas.microsoft.com/office/powerpoint/2010/main" val="31665436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graphicEl>
                                              <a:dgm id="{FA294B65-D7B1-4BFF-9C5A-6B72B3822BCB}"/>
                                            </p:graphicEl>
                                          </p:spTgt>
                                        </p:tgtEl>
                                        <p:attrNameLst>
                                          <p:attrName>style.visibility</p:attrName>
                                        </p:attrNameLst>
                                      </p:cBhvr>
                                      <p:to>
                                        <p:strVal val="visible"/>
                                      </p:to>
                                    </p:set>
                                    <p:animEffect transition="in" filter="fade">
                                      <p:cBhvr>
                                        <p:cTn id="12" dur="1000"/>
                                        <p:tgtEl>
                                          <p:spTgt spid="6">
                                            <p:graphicEl>
                                              <a:dgm id="{FA294B65-D7B1-4BFF-9C5A-6B72B3822BCB}"/>
                                            </p:graphicEl>
                                          </p:spTgt>
                                        </p:tgtEl>
                                      </p:cBhvr>
                                    </p:animEffect>
                                    <p:anim calcmode="lin" valueType="num">
                                      <p:cBhvr>
                                        <p:cTn id="13" dur="1000" fill="hold"/>
                                        <p:tgtEl>
                                          <p:spTgt spid="6">
                                            <p:graphicEl>
                                              <a:dgm id="{FA294B65-D7B1-4BFF-9C5A-6B72B3822BCB}"/>
                                            </p:graphicEl>
                                          </p:spTgt>
                                        </p:tgtEl>
                                        <p:attrNameLst>
                                          <p:attrName>ppt_x</p:attrName>
                                        </p:attrNameLst>
                                      </p:cBhvr>
                                      <p:tavLst>
                                        <p:tav tm="0">
                                          <p:val>
                                            <p:strVal val="#ppt_x"/>
                                          </p:val>
                                        </p:tav>
                                        <p:tav tm="100000">
                                          <p:val>
                                            <p:strVal val="#ppt_x"/>
                                          </p:val>
                                        </p:tav>
                                      </p:tavLst>
                                    </p:anim>
                                    <p:anim calcmode="lin" valueType="num">
                                      <p:cBhvr>
                                        <p:cTn id="14" dur="1000" fill="hold"/>
                                        <p:tgtEl>
                                          <p:spTgt spid="6">
                                            <p:graphicEl>
                                              <a:dgm id="{FA294B65-D7B1-4BFF-9C5A-6B72B3822BCB}"/>
                                            </p:graphic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
                                            <p:graphicEl>
                                              <a:dgm id="{0C9912F1-4DF7-4276-B916-DC4768C50F27}"/>
                                            </p:graphicEl>
                                          </p:spTgt>
                                        </p:tgtEl>
                                        <p:attrNameLst>
                                          <p:attrName>style.visibility</p:attrName>
                                        </p:attrNameLst>
                                      </p:cBhvr>
                                      <p:to>
                                        <p:strVal val="visible"/>
                                      </p:to>
                                    </p:set>
                                    <p:animEffect transition="in" filter="fade">
                                      <p:cBhvr>
                                        <p:cTn id="19" dur="1000"/>
                                        <p:tgtEl>
                                          <p:spTgt spid="6">
                                            <p:graphicEl>
                                              <a:dgm id="{0C9912F1-4DF7-4276-B916-DC4768C50F27}"/>
                                            </p:graphicEl>
                                          </p:spTgt>
                                        </p:tgtEl>
                                      </p:cBhvr>
                                    </p:animEffect>
                                    <p:anim calcmode="lin" valueType="num">
                                      <p:cBhvr>
                                        <p:cTn id="20" dur="1000" fill="hold"/>
                                        <p:tgtEl>
                                          <p:spTgt spid="6">
                                            <p:graphicEl>
                                              <a:dgm id="{0C9912F1-4DF7-4276-B916-DC4768C50F27}"/>
                                            </p:graphicEl>
                                          </p:spTgt>
                                        </p:tgtEl>
                                        <p:attrNameLst>
                                          <p:attrName>ppt_x</p:attrName>
                                        </p:attrNameLst>
                                      </p:cBhvr>
                                      <p:tavLst>
                                        <p:tav tm="0">
                                          <p:val>
                                            <p:strVal val="#ppt_x"/>
                                          </p:val>
                                        </p:tav>
                                        <p:tav tm="100000">
                                          <p:val>
                                            <p:strVal val="#ppt_x"/>
                                          </p:val>
                                        </p:tav>
                                      </p:tavLst>
                                    </p:anim>
                                    <p:anim calcmode="lin" valueType="num">
                                      <p:cBhvr>
                                        <p:cTn id="21" dur="1000" fill="hold"/>
                                        <p:tgtEl>
                                          <p:spTgt spid="6">
                                            <p:graphicEl>
                                              <a:dgm id="{0C9912F1-4DF7-4276-B916-DC4768C50F27}"/>
                                            </p:graphic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graphicEl>
                                              <a:dgm id="{95714E2A-F1CC-40B6-8FC1-FDE6A12BB5AF}"/>
                                            </p:graphicEl>
                                          </p:spTgt>
                                        </p:tgtEl>
                                        <p:attrNameLst>
                                          <p:attrName>style.visibility</p:attrName>
                                        </p:attrNameLst>
                                      </p:cBhvr>
                                      <p:to>
                                        <p:strVal val="visible"/>
                                      </p:to>
                                    </p:set>
                                    <p:animEffect transition="in" filter="fade">
                                      <p:cBhvr>
                                        <p:cTn id="26" dur="1000"/>
                                        <p:tgtEl>
                                          <p:spTgt spid="8">
                                            <p:graphicEl>
                                              <a:dgm id="{95714E2A-F1CC-40B6-8FC1-FDE6A12BB5AF}"/>
                                            </p:graphicEl>
                                          </p:spTgt>
                                        </p:tgtEl>
                                      </p:cBhvr>
                                    </p:animEffect>
                                    <p:anim calcmode="lin" valueType="num">
                                      <p:cBhvr>
                                        <p:cTn id="27" dur="1000" fill="hold"/>
                                        <p:tgtEl>
                                          <p:spTgt spid="8">
                                            <p:graphicEl>
                                              <a:dgm id="{95714E2A-F1CC-40B6-8FC1-FDE6A12BB5AF}"/>
                                            </p:graphicEl>
                                          </p:spTgt>
                                        </p:tgtEl>
                                        <p:attrNameLst>
                                          <p:attrName>ppt_x</p:attrName>
                                        </p:attrNameLst>
                                      </p:cBhvr>
                                      <p:tavLst>
                                        <p:tav tm="0">
                                          <p:val>
                                            <p:strVal val="#ppt_x"/>
                                          </p:val>
                                        </p:tav>
                                        <p:tav tm="100000">
                                          <p:val>
                                            <p:strVal val="#ppt_x"/>
                                          </p:val>
                                        </p:tav>
                                      </p:tavLst>
                                    </p:anim>
                                    <p:anim calcmode="lin" valueType="num">
                                      <p:cBhvr>
                                        <p:cTn id="28" dur="1000" fill="hold"/>
                                        <p:tgtEl>
                                          <p:spTgt spid="8">
                                            <p:graphicEl>
                                              <a:dgm id="{95714E2A-F1CC-40B6-8FC1-FDE6A12BB5AF}"/>
                                            </p:graphic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8">
                                            <p:graphicEl>
                                              <a:dgm id="{09A46466-E2FC-4E88-9BE2-44BE243B5057}"/>
                                            </p:graphicEl>
                                          </p:spTgt>
                                        </p:tgtEl>
                                        <p:attrNameLst>
                                          <p:attrName>style.visibility</p:attrName>
                                        </p:attrNameLst>
                                      </p:cBhvr>
                                      <p:to>
                                        <p:strVal val="visible"/>
                                      </p:to>
                                    </p:set>
                                    <p:animEffect transition="in" filter="fade">
                                      <p:cBhvr>
                                        <p:cTn id="33" dur="1000"/>
                                        <p:tgtEl>
                                          <p:spTgt spid="8">
                                            <p:graphicEl>
                                              <a:dgm id="{09A46466-E2FC-4E88-9BE2-44BE243B5057}"/>
                                            </p:graphicEl>
                                          </p:spTgt>
                                        </p:tgtEl>
                                      </p:cBhvr>
                                    </p:animEffect>
                                    <p:anim calcmode="lin" valueType="num">
                                      <p:cBhvr>
                                        <p:cTn id="34" dur="1000" fill="hold"/>
                                        <p:tgtEl>
                                          <p:spTgt spid="8">
                                            <p:graphicEl>
                                              <a:dgm id="{09A46466-E2FC-4E88-9BE2-44BE243B5057}"/>
                                            </p:graphicEl>
                                          </p:spTgt>
                                        </p:tgtEl>
                                        <p:attrNameLst>
                                          <p:attrName>ppt_x</p:attrName>
                                        </p:attrNameLst>
                                      </p:cBhvr>
                                      <p:tavLst>
                                        <p:tav tm="0">
                                          <p:val>
                                            <p:strVal val="#ppt_x"/>
                                          </p:val>
                                        </p:tav>
                                        <p:tav tm="100000">
                                          <p:val>
                                            <p:strVal val="#ppt_x"/>
                                          </p:val>
                                        </p:tav>
                                      </p:tavLst>
                                    </p:anim>
                                    <p:anim calcmode="lin" valueType="num">
                                      <p:cBhvr>
                                        <p:cTn id="35" dur="1000" fill="hold"/>
                                        <p:tgtEl>
                                          <p:spTgt spid="8">
                                            <p:graphicEl>
                                              <a:dgm id="{09A46466-E2FC-4E88-9BE2-44BE243B5057}"/>
                                            </p:graphic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7">
                                            <p:graphicEl>
                                              <a:dgm id="{0C83C255-67B1-4F28-AEE5-604E0E11AFE8}"/>
                                            </p:graphicEl>
                                          </p:spTgt>
                                        </p:tgtEl>
                                        <p:attrNameLst>
                                          <p:attrName>style.visibility</p:attrName>
                                        </p:attrNameLst>
                                      </p:cBhvr>
                                      <p:to>
                                        <p:strVal val="visible"/>
                                      </p:to>
                                    </p:set>
                                    <p:animEffect transition="in" filter="fade">
                                      <p:cBhvr>
                                        <p:cTn id="40" dur="1000"/>
                                        <p:tgtEl>
                                          <p:spTgt spid="7">
                                            <p:graphicEl>
                                              <a:dgm id="{0C83C255-67B1-4F28-AEE5-604E0E11AFE8}"/>
                                            </p:graphicEl>
                                          </p:spTgt>
                                        </p:tgtEl>
                                      </p:cBhvr>
                                    </p:animEffect>
                                    <p:anim calcmode="lin" valueType="num">
                                      <p:cBhvr>
                                        <p:cTn id="41" dur="1000" fill="hold"/>
                                        <p:tgtEl>
                                          <p:spTgt spid="7">
                                            <p:graphicEl>
                                              <a:dgm id="{0C83C255-67B1-4F28-AEE5-604E0E11AFE8}"/>
                                            </p:graphicEl>
                                          </p:spTgt>
                                        </p:tgtEl>
                                        <p:attrNameLst>
                                          <p:attrName>ppt_x</p:attrName>
                                        </p:attrNameLst>
                                      </p:cBhvr>
                                      <p:tavLst>
                                        <p:tav tm="0">
                                          <p:val>
                                            <p:strVal val="#ppt_x"/>
                                          </p:val>
                                        </p:tav>
                                        <p:tav tm="100000">
                                          <p:val>
                                            <p:strVal val="#ppt_x"/>
                                          </p:val>
                                        </p:tav>
                                      </p:tavLst>
                                    </p:anim>
                                    <p:anim calcmode="lin" valueType="num">
                                      <p:cBhvr>
                                        <p:cTn id="42" dur="1000" fill="hold"/>
                                        <p:tgtEl>
                                          <p:spTgt spid="7">
                                            <p:graphicEl>
                                              <a:dgm id="{0C83C255-67B1-4F28-AEE5-604E0E11AFE8}"/>
                                            </p:graphic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7">
                                            <p:graphicEl>
                                              <a:dgm id="{782696B6-3548-43EF-A64C-CEA6B1E14E81}"/>
                                            </p:graphicEl>
                                          </p:spTgt>
                                        </p:tgtEl>
                                        <p:attrNameLst>
                                          <p:attrName>style.visibility</p:attrName>
                                        </p:attrNameLst>
                                      </p:cBhvr>
                                      <p:to>
                                        <p:strVal val="visible"/>
                                      </p:to>
                                    </p:set>
                                    <p:animEffect transition="in" filter="fade">
                                      <p:cBhvr>
                                        <p:cTn id="47" dur="1000"/>
                                        <p:tgtEl>
                                          <p:spTgt spid="7">
                                            <p:graphicEl>
                                              <a:dgm id="{782696B6-3548-43EF-A64C-CEA6B1E14E81}"/>
                                            </p:graphicEl>
                                          </p:spTgt>
                                        </p:tgtEl>
                                      </p:cBhvr>
                                    </p:animEffect>
                                    <p:anim calcmode="lin" valueType="num">
                                      <p:cBhvr>
                                        <p:cTn id="48" dur="1000" fill="hold"/>
                                        <p:tgtEl>
                                          <p:spTgt spid="7">
                                            <p:graphicEl>
                                              <a:dgm id="{782696B6-3548-43EF-A64C-CEA6B1E14E81}"/>
                                            </p:graphicEl>
                                          </p:spTgt>
                                        </p:tgtEl>
                                        <p:attrNameLst>
                                          <p:attrName>ppt_x</p:attrName>
                                        </p:attrNameLst>
                                      </p:cBhvr>
                                      <p:tavLst>
                                        <p:tav tm="0">
                                          <p:val>
                                            <p:strVal val="#ppt_x"/>
                                          </p:val>
                                        </p:tav>
                                        <p:tav tm="100000">
                                          <p:val>
                                            <p:strVal val="#ppt_x"/>
                                          </p:val>
                                        </p:tav>
                                      </p:tavLst>
                                    </p:anim>
                                    <p:anim calcmode="lin" valueType="num">
                                      <p:cBhvr>
                                        <p:cTn id="49" dur="1000" fill="hold"/>
                                        <p:tgtEl>
                                          <p:spTgt spid="7">
                                            <p:graphicEl>
                                              <a:dgm id="{782696B6-3548-43EF-A64C-CEA6B1E14E81}"/>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Graphic spid="6" grpId="0">
        <p:bldSub>
          <a:bldDgm bld="lvlOne"/>
        </p:bldSub>
      </p:bldGraphic>
      <p:bldGraphic spid="7" grpId="0">
        <p:bldSub>
          <a:bldDgm bld="lvlOne"/>
        </p:bldSub>
      </p:bldGraphic>
      <p:bldGraphic spid="8" grpId="0">
        <p:bldSub>
          <a:bldDgm bld="lvl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8000"/>
            <a:lum/>
          </a:blip>
          <a:srcRect/>
          <a:stretch>
            <a:fillRect/>
          </a:stretch>
        </a:blipFill>
        <a:effectLst/>
      </p:bgPr>
    </p:bg>
    <p:spTree>
      <p:nvGrpSpPr>
        <p:cNvPr id="1" name=""/>
        <p:cNvGrpSpPr/>
        <p:nvPr/>
      </p:nvGrpSpPr>
      <p:grpSpPr>
        <a:xfrm>
          <a:off x="0" y="0"/>
          <a:ext cx="0" cy="0"/>
          <a:chOff x="0" y="0"/>
          <a:chExt cx="0" cy="0"/>
        </a:xfrm>
      </p:grpSpPr>
      <p:sp>
        <p:nvSpPr>
          <p:cNvPr id="5" name="Título 1"/>
          <p:cNvSpPr>
            <a:spLocks noGrp="1"/>
          </p:cNvSpPr>
          <p:nvPr>
            <p:ph type="title"/>
          </p:nvPr>
        </p:nvSpPr>
        <p:spPr>
          <a:xfrm>
            <a:off x="677334" y="609600"/>
            <a:ext cx="8596668" cy="1320800"/>
          </a:xfrm>
        </p:spPr>
        <p:txBody>
          <a:bodyPr>
            <a:normAutofit/>
          </a:bodyPr>
          <a:lstStyle/>
          <a:p>
            <a:r>
              <a:rPr lang="pt-PT" sz="5400" dirty="0" err="1" smtClean="0">
                <a:solidFill>
                  <a:schemeClr val="accent1">
                    <a:lumMod val="50000"/>
                  </a:schemeClr>
                </a:solidFill>
                <a:effectLst>
                  <a:outerShdw blurRad="38100" dist="38100" dir="2700000" algn="tl">
                    <a:srgbClr val="000000">
                      <a:alpha val="43137"/>
                    </a:srgbClr>
                  </a:outerShdw>
                </a:effectLst>
              </a:rPr>
              <a:t>Goals</a:t>
            </a:r>
            <a:endParaRPr lang="pt-PT" sz="5400" dirty="0">
              <a:solidFill>
                <a:schemeClr val="accent1">
                  <a:lumMod val="50000"/>
                </a:schemeClr>
              </a:solidFill>
              <a:effectLst>
                <a:outerShdw blurRad="38100" dist="38100" dir="2700000" algn="tl">
                  <a:srgbClr val="000000">
                    <a:alpha val="43137"/>
                  </a:srgbClr>
                </a:outerShdw>
              </a:effectLst>
            </a:endParaRPr>
          </a:p>
        </p:txBody>
      </p:sp>
      <p:sp>
        <p:nvSpPr>
          <p:cNvPr id="8" name="Arredondar Retângulo de Canto Diagonal 7"/>
          <p:cNvSpPr/>
          <p:nvPr/>
        </p:nvSpPr>
        <p:spPr>
          <a:xfrm>
            <a:off x="1209675" y="2047875"/>
            <a:ext cx="3752850" cy="1657350"/>
          </a:xfrm>
          <a:prstGeom prst="round2Diag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pt-PT"/>
          </a:p>
        </p:txBody>
      </p:sp>
      <p:sp>
        <p:nvSpPr>
          <p:cNvPr id="9" name="CaixaDeTexto 8"/>
          <p:cNvSpPr txBox="1"/>
          <p:nvPr/>
        </p:nvSpPr>
        <p:spPr>
          <a:xfrm>
            <a:off x="2027150" y="2553384"/>
            <a:ext cx="2543175" cy="646331"/>
          </a:xfrm>
          <a:prstGeom prst="rect">
            <a:avLst/>
          </a:prstGeom>
          <a:noFill/>
        </p:spPr>
        <p:txBody>
          <a:bodyPr wrap="square" rtlCol="0">
            <a:spAutoFit/>
          </a:bodyPr>
          <a:lstStyle/>
          <a:p>
            <a:r>
              <a:rPr lang="pt-PT" sz="3600" dirty="0" err="1" smtClean="0">
                <a:solidFill>
                  <a:schemeClr val="bg1">
                    <a:lumMod val="95000"/>
                  </a:schemeClr>
                </a:solidFill>
              </a:rPr>
              <a:t>Espionage</a:t>
            </a:r>
            <a:endParaRPr lang="pt-PT" sz="3600" dirty="0">
              <a:solidFill>
                <a:schemeClr val="bg1">
                  <a:lumMod val="95000"/>
                </a:schemeClr>
              </a:solidFill>
            </a:endParaRPr>
          </a:p>
        </p:txBody>
      </p:sp>
      <p:sp>
        <p:nvSpPr>
          <p:cNvPr id="10" name="Arredondar Retângulo de Canto Diagonal 9"/>
          <p:cNvSpPr/>
          <p:nvPr/>
        </p:nvSpPr>
        <p:spPr>
          <a:xfrm>
            <a:off x="5719761" y="4249517"/>
            <a:ext cx="3752850" cy="1657350"/>
          </a:xfrm>
          <a:prstGeom prst="round2Diag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pt-PT"/>
          </a:p>
        </p:txBody>
      </p:sp>
      <p:sp>
        <p:nvSpPr>
          <p:cNvPr id="11" name="CaixaDeTexto 10"/>
          <p:cNvSpPr txBox="1"/>
          <p:nvPr/>
        </p:nvSpPr>
        <p:spPr>
          <a:xfrm>
            <a:off x="6486523" y="4755026"/>
            <a:ext cx="2543175" cy="646331"/>
          </a:xfrm>
          <a:prstGeom prst="rect">
            <a:avLst/>
          </a:prstGeom>
          <a:noFill/>
        </p:spPr>
        <p:txBody>
          <a:bodyPr wrap="square" rtlCol="0">
            <a:spAutoFit/>
          </a:bodyPr>
          <a:lstStyle/>
          <a:p>
            <a:r>
              <a:rPr lang="pt-PT" sz="3600" dirty="0" err="1" smtClean="0">
                <a:solidFill>
                  <a:schemeClr val="bg1">
                    <a:lumMod val="95000"/>
                  </a:schemeClr>
                </a:solidFill>
              </a:rPr>
              <a:t>Destructio</a:t>
            </a:r>
            <a:r>
              <a:rPr lang="pt-PT" sz="3600" dirty="0" err="1">
                <a:solidFill>
                  <a:schemeClr val="bg1">
                    <a:lumMod val="95000"/>
                  </a:schemeClr>
                </a:solidFill>
              </a:rPr>
              <a:t>n</a:t>
            </a:r>
            <a:endParaRPr lang="pt-PT" sz="3600" dirty="0">
              <a:solidFill>
                <a:schemeClr val="bg1">
                  <a:lumMod val="95000"/>
                </a:schemeClr>
              </a:solidFill>
            </a:endParaRPr>
          </a:p>
        </p:txBody>
      </p:sp>
      <p:sp>
        <p:nvSpPr>
          <p:cNvPr id="12" name="Arredondar Retângulo de Canto Diagonal 11"/>
          <p:cNvSpPr/>
          <p:nvPr/>
        </p:nvSpPr>
        <p:spPr>
          <a:xfrm>
            <a:off x="1245394" y="4249518"/>
            <a:ext cx="3752850" cy="1657350"/>
          </a:xfrm>
          <a:prstGeom prst="round2Diag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pt-PT"/>
          </a:p>
        </p:txBody>
      </p:sp>
      <p:sp>
        <p:nvSpPr>
          <p:cNvPr id="14" name="Arredondar Retângulo de Canto Diagonal 13"/>
          <p:cNvSpPr/>
          <p:nvPr/>
        </p:nvSpPr>
        <p:spPr>
          <a:xfrm>
            <a:off x="5719761" y="1994584"/>
            <a:ext cx="3752850" cy="1657350"/>
          </a:xfrm>
          <a:prstGeom prst="round2Diag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pt-PT"/>
          </a:p>
        </p:txBody>
      </p:sp>
      <p:sp>
        <p:nvSpPr>
          <p:cNvPr id="15" name="CaixaDeTexto 14"/>
          <p:cNvSpPr txBox="1"/>
          <p:nvPr/>
        </p:nvSpPr>
        <p:spPr>
          <a:xfrm>
            <a:off x="5964064" y="2500093"/>
            <a:ext cx="3309938" cy="646331"/>
          </a:xfrm>
          <a:prstGeom prst="rect">
            <a:avLst/>
          </a:prstGeom>
          <a:noFill/>
        </p:spPr>
        <p:txBody>
          <a:bodyPr wrap="square" rtlCol="0">
            <a:spAutoFit/>
          </a:bodyPr>
          <a:lstStyle/>
          <a:p>
            <a:pPr algn="ctr"/>
            <a:r>
              <a:rPr lang="pt-PT" sz="3600" dirty="0" smtClean="0">
                <a:solidFill>
                  <a:schemeClr val="bg1">
                    <a:lumMod val="95000"/>
                  </a:schemeClr>
                </a:solidFill>
              </a:rPr>
              <a:t>Social-</a:t>
            </a:r>
            <a:r>
              <a:rPr lang="pt-PT" sz="3600" dirty="0" err="1" smtClean="0">
                <a:solidFill>
                  <a:schemeClr val="bg1">
                    <a:lumMod val="95000"/>
                  </a:schemeClr>
                </a:solidFill>
              </a:rPr>
              <a:t>political</a:t>
            </a:r>
            <a:endParaRPr lang="pt-PT" sz="3600" dirty="0">
              <a:solidFill>
                <a:schemeClr val="bg1">
                  <a:lumMod val="95000"/>
                </a:schemeClr>
              </a:solidFill>
            </a:endParaRPr>
          </a:p>
        </p:txBody>
      </p:sp>
      <p:sp>
        <p:nvSpPr>
          <p:cNvPr id="16" name="CaixaDeTexto 15"/>
          <p:cNvSpPr txBox="1"/>
          <p:nvPr/>
        </p:nvSpPr>
        <p:spPr>
          <a:xfrm>
            <a:off x="1850231" y="4478026"/>
            <a:ext cx="2543175" cy="1200329"/>
          </a:xfrm>
          <a:prstGeom prst="rect">
            <a:avLst/>
          </a:prstGeom>
          <a:noFill/>
        </p:spPr>
        <p:txBody>
          <a:bodyPr wrap="square" rtlCol="0">
            <a:spAutoFit/>
          </a:bodyPr>
          <a:lstStyle/>
          <a:p>
            <a:pPr algn="ctr"/>
            <a:r>
              <a:rPr lang="pt-PT" sz="3600" dirty="0" smtClean="0">
                <a:solidFill>
                  <a:schemeClr val="bg1">
                    <a:lumMod val="95000"/>
                  </a:schemeClr>
                </a:solidFill>
              </a:rPr>
              <a:t>Financial </a:t>
            </a:r>
            <a:r>
              <a:rPr lang="pt-PT" sz="3600" dirty="0" err="1" smtClean="0">
                <a:solidFill>
                  <a:schemeClr val="bg1">
                    <a:lumMod val="95000"/>
                  </a:schemeClr>
                </a:solidFill>
              </a:rPr>
              <a:t>gain</a:t>
            </a:r>
            <a:endParaRPr lang="pt-PT" sz="3600" dirty="0">
              <a:solidFill>
                <a:schemeClr val="bg1">
                  <a:lumMod val="95000"/>
                </a:schemeClr>
              </a:solidFill>
            </a:endParaRPr>
          </a:p>
        </p:txBody>
      </p:sp>
    </p:spTree>
    <p:extLst>
      <p:ext uri="{BB962C8B-B14F-4D97-AF65-F5344CB8AC3E}">
        <p14:creationId xmlns:p14="http://schemas.microsoft.com/office/powerpoint/2010/main" val="2876722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1000"/>
                                        <p:tgtEl>
                                          <p:spTgt spid="8"/>
                                        </p:tgtEl>
                                      </p:cBhvr>
                                    </p:animEffect>
                                  </p:childTnLst>
                                </p:cTn>
                              </p:par>
                              <p:par>
                                <p:cTn id="13" presetID="6" presetClass="entr" presetSubtype="16"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circle(in)">
                                      <p:cBhvr>
                                        <p:cTn id="15" dur="10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circle(in)">
                                      <p:cBhvr>
                                        <p:cTn id="20" dur="1000"/>
                                        <p:tgtEl>
                                          <p:spTgt spid="16"/>
                                        </p:tgtEl>
                                      </p:cBhvr>
                                    </p:animEffect>
                                  </p:childTnLst>
                                </p:cTn>
                              </p:par>
                              <p:par>
                                <p:cTn id="21" presetID="6" presetClass="entr" presetSubtype="16"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ircle(in)">
                                      <p:cBhvr>
                                        <p:cTn id="23" dur="10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circle(in)">
                                      <p:cBhvr>
                                        <p:cTn id="28" dur="1000"/>
                                        <p:tgtEl>
                                          <p:spTgt spid="15"/>
                                        </p:tgtEl>
                                      </p:cBhvr>
                                    </p:animEffect>
                                  </p:childTnLst>
                                </p:cTn>
                              </p:par>
                              <p:par>
                                <p:cTn id="29" presetID="6" presetClass="entr" presetSubtype="16"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circle(in)">
                                      <p:cBhvr>
                                        <p:cTn id="31" dur="10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grpId="0"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circle(in)">
                                      <p:cBhvr>
                                        <p:cTn id="36" dur="1000"/>
                                        <p:tgtEl>
                                          <p:spTgt spid="11"/>
                                        </p:tgtEl>
                                      </p:cBhvr>
                                    </p:animEffect>
                                  </p:childTnLst>
                                </p:cTn>
                              </p:par>
                              <p:par>
                                <p:cTn id="37" presetID="6" presetClass="entr" presetSubtype="16"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circle(in)">
                                      <p:cBhvr>
                                        <p:cTn id="3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P spid="9" grpId="0"/>
      <p:bldP spid="10" grpId="0" animBg="1"/>
      <p:bldP spid="11" grpId="0"/>
      <p:bldP spid="12" grpId="0" animBg="1"/>
      <p:bldP spid="14" grpId="0" animBg="1"/>
      <p:bldP spid="15"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257663" y="2454430"/>
            <a:ext cx="8596668" cy="1320800"/>
          </a:xfrm>
        </p:spPr>
        <p:txBody>
          <a:bodyPr>
            <a:normAutofit/>
          </a:bodyPr>
          <a:lstStyle/>
          <a:p>
            <a:pPr algn="ctr"/>
            <a:r>
              <a:rPr lang="pt-PT" sz="8000" dirty="0" err="1" smtClean="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rPr>
              <a:t>Kill</a:t>
            </a:r>
            <a:r>
              <a:rPr lang="pt-PT" sz="8000" dirty="0" smtClean="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rPr>
              <a:t> </a:t>
            </a:r>
            <a:r>
              <a:rPr lang="pt-PT" sz="8000" dirty="0" err="1" smtClean="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rPr>
              <a:t>Chain</a:t>
            </a:r>
            <a:endParaRPr lang="pt-PT" sz="8000" dirty="0">
              <a:solidFill>
                <a:schemeClr val="bg1">
                  <a:lumMod val="95000"/>
                </a:schemeClr>
              </a:solidFill>
              <a:effectLst>
                <a:outerShdw blurRad="38100" dist="38100" dir="2700000" algn="tl">
                  <a:srgbClr val="000000">
                    <a:alpha val="43137"/>
                  </a:srgbClr>
                </a:outerShdw>
              </a:effectLst>
              <a:latin typeface="Bodoni MT Black" panose="02070A03080606020203" pitchFamily="18" charset="0"/>
            </a:endParaRPr>
          </a:p>
        </p:txBody>
      </p:sp>
    </p:spTree>
    <p:extLst>
      <p:ext uri="{BB962C8B-B14F-4D97-AF65-F5344CB8AC3E}">
        <p14:creationId xmlns:p14="http://schemas.microsoft.com/office/powerpoint/2010/main" val="34483859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mt="39000"/>
          </a:blip>
          <a:stretch>
            <a:fillRect/>
          </a:stretch>
        </a:blipFill>
        <a:effectLst/>
      </p:bgPr>
    </p:bg>
    <p:spTree>
      <p:nvGrpSpPr>
        <p:cNvPr id="1" name=""/>
        <p:cNvGrpSpPr/>
        <p:nvPr/>
      </p:nvGrpSpPr>
      <p:grpSpPr>
        <a:xfrm>
          <a:off x="0" y="0"/>
          <a:ext cx="0" cy="0"/>
          <a:chOff x="0" y="0"/>
          <a:chExt cx="0" cy="0"/>
        </a:xfrm>
      </p:grpSpPr>
      <p:sp>
        <p:nvSpPr>
          <p:cNvPr id="4" name="Título 1"/>
          <p:cNvSpPr>
            <a:spLocks noGrp="1"/>
          </p:cNvSpPr>
          <p:nvPr>
            <p:ph type="title"/>
          </p:nvPr>
        </p:nvSpPr>
        <p:spPr>
          <a:xfrm>
            <a:off x="991659" y="914400"/>
            <a:ext cx="8596668" cy="1320800"/>
          </a:xfrm>
        </p:spPr>
        <p:txBody>
          <a:bodyPr>
            <a:normAutofit/>
          </a:bodyPr>
          <a:lstStyle/>
          <a:p>
            <a:r>
              <a:rPr lang="pt-PT" sz="5400" dirty="0" err="1" smtClean="0">
                <a:solidFill>
                  <a:schemeClr val="accent1">
                    <a:lumMod val="50000"/>
                  </a:schemeClr>
                </a:solidFill>
                <a:effectLst>
                  <a:outerShdw blurRad="38100" dist="38100" dir="2700000" algn="tl">
                    <a:srgbClr val="000000">
                      <a:alpha val="43137"/>
                    </a:srgbClr>
                  </a:outerShdw>
                </a:effectLst>
              </a:rPr>
              <a:t>Stages</a:t>
            </a:r>
            <a:endParaRPr lang="pt-PT" sz="5400" dirty="0">
              <a:solidFill>
                <a:schemeClr val="accent1">
                  <a:lumMod val="50000"/>
                </a:schemeClr>
              </a:solidFill>
              <a:effectLst>
                <a:outerShdw blurRad="38100" dist="38100" dir="2700000" algn="tl">
                  <a:srgbClr val="000000">
                    <a:alpha val="43137"/>
                  </a:srgbClr>
                </a:outerShdw>
              </a:effectLst>
            </a:endParaRPr>
          </a:p>
        </p:txBody>
      </p:sp>
      <p:sp>
        <p:nvSpPr>
          <p:cNvPr id="5" name="Pentágono 4"/>
          <p:cNvSpPr/>
          <p:nvPr/>
        </p:nvSpPr>
        <p:spPr>
          <a:xfrm>
            <a:off x="400580" y="3096993"/>
            <a:ext cx="3257550" cy="1543050"/>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pt-PT"/>
          </a:p>
        </p:txBody>
      </p:sp>
      <p:sp>
        <p:nvSpPr>
          <p:cNvPr id="8" name="CaixaDeTexto 7"/>
          <p:cNvSpPr txBox="1"/>
          <p:nvPr/>
        </p:nvSpPr>
        <p:spPr>
          <a:xfrm>
            <a:off x="630239" y="3535827"/>
            <a:ext cx="2543175" cy="646331"/>
          </a:xfrm>
          <a:prstGeom prst="rect">
            <a:avLst/>
          </a:prstGeom>
          <a:noFill/>
        </p:spPr>
        <p:txBody>
          <a:bodyPr wrap="square" rtlCol="0">
            <a:spAutoFit/>
          </a:bodyPr>
          <a:lstStyle/>
          <a:p>
            <a:r>
              <a:rPr lang="pt-PT" sz="3600" dirty="0" err="1" smtClean="0">
                <a:solidFill>
                  <a:schemeClr val="bg1">
                    <a:lumMod val="95000"/>
                  </a:schemeClr>
                </a:solidFill>
              </a:rPr>
              <a:t>Infiltration</a:t>
            </a:r>
            <a:endParaRPr lang="pt-PT" sz="3600" dirty="0">
              <a:solidFill>
                <a:schemeClr val="bg1">
                  <a:lumMod val="95000"/>
                </a:schemeClr>
              </a:solidFill>
            </a:endParaRPr>
          </a:p>
        </p:txBody>
      </p:sp>
      <p:sp>
        <p:nvSpPr>
          <p:cNvPr id="11" name="Pentágono 10"/>
          <p:cNvSpPr/>
          <p:nvPr/>
        </p:nvSpPr>
        <p:spPr>
          <a:xfrm>
            <a:off x="4188711" y="3017839"/>
            <a:ext cx="3257550" cy="1543050"/>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pt-PT"/>
          </a:p>
        </p:txBody>
      </p:sp>
      <p:sp>
        <p:nvSpPr>
          <p:cNvPr id="12" name="CaixaDeTexto 11"/>
          <p:cNvSpPr txBox="1"/>
          <p:nvPr/>
        </p:nvSpPr>
        <p:spPr>
          <a:xfrm>
            <a:off x="4418370" y="3456673"/>
            <a:ext cx="2543175" cy="646331"/>
          </a:xfrm>
          <a:prstGeom prst="rect">
            <a:avLst/>
          </a:prstGeom>
          <a:noFill/>
        </p:spPr>
        <p:txBody>
          <a:bodyPr wrap="square" rtlCol="0">
            <a:spAutoFit/>
          </a:bodyPr>
          <a:lstStyle/>
          <a:p>
            <a:r>
              <a:rPr lang="pt-PT" sz="3600" dirty="0" err="1" smtClean="0">
                <a:solidFill>
                  <a:schemeClr val="bg1">
                    <a:lumMod val="95000"/>
                  </a:schemeClr>
                </a:solidFill>
              </a:rPr>
              <a:t>Escalation</a:t>
            </a:r>
            <a:endParaRPr lang="pt-PT" sz="3600" dirty="0">
              <a:solidFill>
                <a:schemeClr val="bg1">
                  <a:lumMod val="95000"/>
                </a:schemeClr>
              </a:solidFill>
            </a:endParaRPr>
          </a:p>
        </p:txBody>
      </p:sp>
      <p:sp>
        <p:nvSpPr>
          <p:cNvPr id="13" name="Pentágono 12"/>
          <p:cNvSpPr/>
          <p:nvPr/>
        </p:nvSpPr>
        <p:spPr>
          <a:xfrm>
            <a:off x="7930977" y="3017839"/>
            <a:ext cx="3257550" cy="1543050"/>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pt-PT"/>
          </a:p>
        </p:txBody>
      </p:sp>
      <p:sp>
        <p:nvSpPr>
          <p:cNvPr id="14" name="CaixaDeTexto 13"/>
          <p:cNvSpPr txBox="1"/>
          <p:nvPr/>
        </p:nvSpPr>
        <p:spPr>
          <a:xfrm>
            <a:off x="8160636" y="3456673"/>
            <a:ext cx="2543175" cy="646331"/>
          </a:xfrm>
          <a:prstGeom prst="rect">
            <a:avLst/>
          </a:prstGeom>
          <a:noFill/>
        </p:spPr>
        <p:txBody>
          <a:bodyPr wrap="square" rtlCol="0">
            <a:spAutoFit/>
          </a:bodyPr>
          <a:lstStyle/>
          <a:p>
            <a:r>
              <a:rPr lang="pt-PT" sz="3600" dirty="0" err="1" smtClean="0">
                <a:solidFill>
                  <a:schemeClr val="bg1">
                    <a:lumMod val="95000"/>
                  </a:schemeClr>
                </a:solidFill>
              </a:rPr>
              <a:t>Exfiltration</a:t>
            </a:r>
            <a:endParaRPr lang="pt-PT" sz="3600" dirty="0">
              <a:solidFill>
                <a:schemeClr val="bg1">
                  <a:lumMod val="95000"/>
                </a:schemeClr>
              </a:solidFill>
            </a:endParaRPr>
          </a:p>
        </p:txBody>
      </p:sp>
    </p:spTree>
    <p:extLst>
      <p:ext uri="{BB962C8B-B14F-4D97-AF65-F5344CB8AC3E}">
        <p14:creationId xmlns:p14="http://schemas.microsoft.com/office/powerpoint/2010/main" val="206516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1000"/>
                                        <p:tgtEl>
                                          <p:spTgt spid="14"/>
                                        </p:tgtEl>
                                      </p:cBhvr>
                                    </p:animEffect>
                                    <p:anim calcmode="lin" valueType="num">
                                      <p:cBhvr>
                                        <p:cTn id="37" dur="1000" fill="hold"/>
                                        <p:tgtEl>
                                          <p:spTgt spid="14"/>
                                        </p:tgtEl>
                                        <p:attrNameLst>
                                          <p:attrName>ppt_x</p:attrName>
                                        </p:attrNameLst>
                                      </p:cBhvr>
                                      <p:tavLst>
                                        <p:tav tm="0">
                                          <p:val>
                                            <p:strVal val="#ppt_x"/>
                                          </p:val>
                                        </p:tav>
                                        <p:tav tm="100000">
                                          <p:val>
                                            <p:strVal val="#ppt_x"/>
                                          </p:val>
                                        </p:tav>
                                      </p:tavLst>
                                    </p:anim>
                                    <p:anim calcmode="lin" valueType="num">
                                      <p:cBhvr>
                                        <p:cTn id="38" dur="1000" fill="hold"/>
                                        <p:tgtEl>
                                          <p:spTgt spid="14"/>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8" grpId="0"/>
      <p:bldP spid="11" grpId="0" animBg="1"/>
      <p:bldP spid="12" grpId="0"/>
      <p:bldP spid="13" grpId="0" animBg="1"/>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PT"/>
          </a:p>
        </p:txBody>
      </p:sp>
      <p:sp>
        <p:nvSpPr>
          <p:cNvPr id="3" name="Marcador de Posição de Conteúdo 2"/>
          <p:cNvSpPr>
            <a:spLocks noGrp="1"/>
          </p:cNvSpPr>
          <p:nvPr>
            <p:ph idx="1"/>
          </p:nvPr>
        </p:nvSpPr>
        <p:spPr/>
        <p:txBody>
          <a:bodyPr/>
          <a:lstStyle/>
          <a:p>
            <a:endParaRPr lang="pt-PT"/>
          </a:p>
        </p:txBody>
      </p:sp>
    </p:spTree>
    <p:extLst>
      <p:ext uri="{BB962C8B-B14F-4D97-AF65-F5344CB8AC3E}">
        <p14:creationId xmlns:p14="http://schemas.microsoft.com/office/powerpoint/2010/main" val="2226116118"/>
      </p:ext>
    </p:extLst>
  </p:cSld>
  <p:clrMapOvr>
    <a:masterClrMapping/>
  </p:clrMapOvr>
  <p:timing>
    <p:tnLst>
      <p:par>
        <p:cTn id="1" dur="indefinite" restart="never" nodeType="tmRoot"/>
      </p:par>
    </p:tnLst>
  </p:timing>
</p:sld>
</file>

<file path=ppt/theme/theme1.xml><?xml version="1.0" encoding="utf-8"?>
<a:theme xmlns:a="http://schemas.openxmlformats.org/drawingml/2006/main" name="Aspeto">
  <a:themeElements>
    <a:clrScheme name="Personalizado 2">
      <a:dk1>
        <a:sysClr val="windowText" lastClr="000000"/>
      </a:dk1>
      <a:lt1>
        <a:sysClr val="window" lastClr="FFFFFF"/>
      </a:lt1>
      <a:dk2>
        <a:srgbClr val="323232"/>
      </a:dk2>
      <a:lt2>
        <a:srgbClr val="E5C243"/>
      </a:lt2>
      <a:accent1>
        <a:srgbClr val="000000"/>
      </a:accent1>
      <a:accent2>
        <a:srgbClr val="D55816"/>
      </a:accent2>
      <a:accent3>
        <a:srgbClr val="A5300F"/>
      </a:accent3>
      <a:accent4>
        <a:srgbClr val="B19C7D"/>
      </a:accent4>
      <a:accent5>
        <a:srgbClr val="323232"/>
      </a:accent5>
      <a:accent6>
        <a:srgbClr val="A5300F"/>
      </a:accent6>
      <a:hlink>
        <a:srgbClr val="6B9F25"/>
      </a:hlink>
      <a:folHlink>
        <a:srgbClr val="B26B02"/>
      </a:folHlink>
    </a:clrScheme>
    <a:fontScheme name="Aspeto">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speto">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126</TotalTime>
  <Words>607</Words>
  <Application>Microsoft Office PowerPoint</Application>
  <PresentationFormat>Ecrã Panorâmico</PresentationFormat>
  <Paragraphs>65</Paragraphs>
  <Slides>8</Slides>
  <Notes>7</Notes>
  <HiddenSlides>0</HiddenSlides>
  <MMClips>0</MMClips>
  <ScaleCrop>false</ScaleCrop>
  <HeadingPairs>
    <vt:vector size="6" baseType="variant">
      <vt:variant>
        <vt:lpstr>Tipos de letra usados</vt:lpstr>
      </vt:variant>
      <vt:variant>
        <vt:i4>7</vt:i4>
      </vt:variant>
      <vt:variant>
        <vt:lpstr>Tema</vt:lpstr>
      </vt:variant>
      <vt:variant>
        <vt:i4>1</vt:i4>
      </vt:variant>
      <vt:variant>
        <vt:lpstr>Títulos dos diapositivos</vt:lpstr>
      </vt:variant>
      <vt:variant>
        <vt:i4>8</vt:i4>
      </vt:variant>
    </vt:vector>
  </HeadingPairs>
  <TitlesOfParts>
    <vt:vector size="16" baseType="lpstr">
      <vt:lpstr>Arial</vt:lpstr>
      <vt:lpstr>Bahnschrift Condensed</vt:lpstr>
      <vt:lpstr>Bodoni MT Black</vt:lpstr>
      <vt:lpstr>Calibri</vt:lpstr>
      <vt:lpstr>Trebuchet MS</vt:lpstr>
      <vt:lpstr>Wingdings</vt:lpstr>
      <vt:lpstr>Wingdings 3</vt:lpstr>
      <vt:lpstr>Aspeto</vt:lpstr>
      <vt:lpstr>Advanced Persistent Threats</vt:lpstr>
      <vt:lpstr>Objetives</vt:lpstr>
      <vt:lpstr>APT DEFINITION</vt:lpstr>
      <vt:lpstr>Definition</vt:lpstr>
      <vt:lpstr>Goals</vt:lpstr>
      <vt:lpstr>Kill Chain</vt:lpstr>
      <vt:lpstr>Stages</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Persistent Threats</dc:title>
  <dc:creator>Conta Microsoft</dc:creator>
  <cp:lastModifiedBy>Conta Microsoft</cp:lastModifiedBy>
  <cp:revision>11</cp:revision>
  <dcterms:created xsi:type="dcterms:W3CDTF">2023-01-11T11:24:44Z</dcterms:created>
  <dcterms:modified xsi:type="dcterms:W3CDTF">2023-01-11T13:31:04Z</dcterms:modified>
</cp:coreProperties>
</file>

<file path=docProps/thumbnail.jpeg>
</file>